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sldIdLst>
    <p:sldId id="256" r:id="rId2"/>
    <p:sldId id="302" r:id="rId3"/>
    <p:sldId id="332" r:id="rId4"/>
    <p:sldId id="341" r:id="rId5"/>
    <p:sldId id="305" r:id="rId6"/>
    <p:sldId id="343" r:id="rId7"/>
    <p:sldId id="325" r:id="rId8"/>
    <p:sldId id="327" r:id="rId9"/>
    <p:sldId id="328" r:id="rId10"/>
    <p:sldId id="307" r:id="rId11"/>
    <p:sldId id="308" r:id="rId12"/>
    <p:sldId id="309" r:id="rId13"/>
    <p:sldId id="310" r:id="rId14"/>
    <p:sldId id="317" r:id="rId15"/>
    <p:sldId id="318" r:id="rId16"/>
    <p:sldId id="329" r:id="rId17"/>
    <p:sldId id="319" r:id="rId18"/>
    <p:sldId id="330" r:id="rId19"/>
    <p:sldId id="311" r:id="rId20"/>
    <p:sldId id="299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B8C"/>
    <a:srgbClr val="04A89B"/>
    <a:srgbClr val="F26423"/>
    <a:srgbClr val="0E6B8C"/>
    <a:srgbClr val="FCC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7" autoAdjust="0"/>
    <p:restoredTop sz="94008" autoAdjust="0"/>
  </p:normalViewPr>
  <p:slideViewPr>
    <p:cSldViewPr snapToGrid="0" snapToObjects="1">
      <p:cViewPr varScale="1">
        <p:scale>
          <a:sx n="158" d="100"/>
          <a:sy n="158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17A57E-5011-469B-BDFA-F309F97D79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990268B-2E9E-4B45-A915-606918A4CC06}">
      <dgm:prSet/>
      <dgm:spPr>
        <a:solidFill>
          <a:srgbClr val="056B8C"/>
        </a:solidFill>
      </dgm:spPr>
      <dgm:t>
        <a:bodyPr/>
        <a:lstStyle/>
        <a:p>
          <a:pPr rtl="0"/>
          <a:r>
            <a:rPr lang="fr-FR" dirty="0"/>
            <a:t>Les paramètres suivants ont été considérés</a:t>
          </a:r>
        </a:p>
      </dgm:t>
    </dgm:pt>
    <dgm:pt modelId="{10BCE2D7-BCA6-4FEC-B5B5-F963702E8710}" type="parTrans" cxnId="{9587DB05-160D-4AA8-BCE8-CB497742134A}">
      <dgm:prSet/>
      <dgm:spPr/>
      <dgm:t>
        <a:bodyPr/>
        <a:lstStyle/>
        <a:p>
          <a:endParaRPr lang="fr-FR"/>
        </a:p>
      </dgm:t>
    </dgm:pt>
    <dgm:pt modelId="{275FE9EC-6517-4E24-B917-139455F275F1}" type="sibTrans" cxnId="{9587DB05-160D-4AA8-BCE8-CB497742134A}">
      <dgm:prSet/>
      <dgm:spPr/>
      <dgm:t>
        <a:bodyPr/>
        <a:lstStyle/>
        <a:p>
          <a:endParaRPr lang="fr-FR"/>
        </a:p>
      </dgm:t>
    </dgm:pt>
    <dgm:pt modelId="{164A4375-5BCE-4275-A4E1-DF807B008D1C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localités d’insécurités ; </a:t>
          </a:r>
        </a:p>
      </dgm:t>
    </dgm:pt>
    <dgm:pt modelId="{A138C018-4041-450D-887F-DACD4955CAE3}" type="parTrans" cxnId="{F16BE689-72E5-4E3B-8C9A-F8FD7F298137}">
      <dgm:prSet/>
      <dgm:spPr/>
      <dgm:t>
        <a:bodyPr/>
        <a:lstStyle/>
        <a:p>
          <a:endParaRPr lang="fr-FR"/>
        </a:p>
      </dgm:t>
    </dgm:pt>
    <dgm:pt modelId="{99677CA7-E24E-4C4A-A244-DBB350EA3140}" type="sibTrans" cxnId="{F16BE689-72E5-4E3B-8C9A-F8FD7F298137}">
      <dgm:prSet/>
      <dgm:spPr/>
      <dgm:t>
        <a:bodyPr/>
        <a:lstStyle/>
        <a:p>
          <a:endParaRPr lang="fr-FR"/>
        </a:p>
      </dgm:t>
    </dgm:pt>
    <dgm:pt modelId="{F37656A2-2E97-49A4-B838-9B61D775C8F4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localités enclavées  ;</a:t>
          </a:r>
        </a:p>
      </dgm:t>
    </dgm:pt>
    <dgm:pt modelId="{F055F736-0E5F-45CF-BBE0-917E2878026D}" type="parTrans" cxnId="{82D53AEF-41CE-4437-8228-B54B86C6AADE}">
      <dgm:prSet/>
      <dgm:spPr/>
      <dgm:t>
        <a:bodyPr/>
        <a:lstStyle/>
        <a:p>
          <a:endParaRPr lang="fr-FR"/>
        </a:p>
      </dgm:t>
    </dgm:pt>
    <dgm:pt modelId="{25107072-8BE7-47E4-9DCF-DFE7C49EE123}" type="sibTrans" cxnId="{82D53AEF-41CE-4437-8228-B54B86C6AADE}">
      <dgm:prSet/>
      <dgm:spPr/>
      <dgm:t>
        <a:bodyPr/>
        <a:lstStyle/>
        <a:p>
          <a:endParaRPr lang="fr-FR"/>
        </a:p>
      </dgm:t>
    </dgm:pt>
    <dgm:pt modelId="{B0D677C5-F94F-4E79-A1A7-471E5465428D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localités frontalières ;</a:t>
          </a:r>
        </a:p>
      </dgm:t>
    </dgm:pt>
    <dgm:pt modelId="{09C223F5-3C9D-4EA4-B5B3-7809469907FE}" type="parTrans" cxnId="{965EDDAE-8730-4659-B9FB-ADA1A50A0B4B}">
      <dgm:prSet/>
      <dgm:spPr/>
      <dgm:t>
        <a:bodyPr/>
        <a:lstStyle/>
        <a:p>
          <a:endParaRPr lang="fr-FR"/>
        </a:p>
      </dgm:t>
    </dgm:pt>
    <dgm:pt modelId="{5CE612DA-4FEB-43BB-9E21-183F88BF7BF3}" type="sibTrans" cxnId="{965EDDAE-8730-4659-B9FB-ADA1A50A0B4B}">
      <dgm:prSet/>
      <dgm:spPr/>
      <dgm:t>
        <a:bodyPr/>
        <a:lstStyle/>
        <a:p>
          <a:endParaRPr lang="fr-FR"/>
        </a:p>
      </dgm:t>
    </dgm:pt>
    <dgm:pt modelId="{6F6587C5-A7FA-477C-A5FE-B7A5D4B95EE9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centres de formation professionnelle des personnes avec un Handicap ;</a:t>
          </a:r>
        </a:p>
      </dgm:t>
    </dgm:pt>
    <dgm:pt modelId="{18B1A642-F2D7-44AC-89EC-44604052A199}" type="parTrans" cxnId="{4AB347E0-FFD1-4FF6-B112-A6591FD37872}">
      <dgm:prSet/>
      <dgm:spPr/>
      <dgm:t>
        <a:bodyPr/>
        <a:lstStyle/>
        <a:p>
          <a:endParaRPr lang="fr-FR"/>
        </a:p>
      </dgm:t>
    </dgm:pt>
    <dgm:pt modelId="{F58E1C81-0648-43B8-BA03-B6E52DAC7FC3}" type="sibTrans" cxnId="{4AB347E0-FFD1-4FF6-B112-A6591FD37872}">
      <dgm:prSet/>
      <dgm:spPr/>
      <dgm:t>
        <a:bodyPr/>
        <a:lstStyle/>
        <a:p>
          <a:endParaRPr lang="fr-FR"/>
        </a:p>
      </dgm:t>
    </dgm:pt>
    <dgm:pt modelId="{B34BA19F-4D5D-47E2-A308-1511F54CFFE7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centres de promotion sociale des aveugles  ;</a:t>
          </a:r>
        </a:p>
      </dgm:t>
    </dgm:pt>
    <dgm:pt modelId="{8B560D62-0821-434C-8945-AA633B89373F}" type="parTrans" cxnId="{09CE57A7-1534-408C-876D-1F8017986BA1}">
      <dgm:prSet/>
      <dgm:spPr/>
      <dgm:t>
        <a:bodyPr/>
        <a:lstStyle/>
        <a:p>
          <a:endParaRPr lang="fr-FR"/>
        </a:p>
      </dgm:t>
    </dgm:pt>
    <dgm:pt modelId="{191BCE96-1BF5-47C7-AE5B-1BB70DA5E4D3}" type="sibTrans" cxnId="{09CE57A7-1534-408C-876D-1F8017986BA1}">
      <dgm:prSet/>
      <dgm:spPr/>
      <dgm:t>
        <a:bodyPr/>
        <a:lstStyle/>
        <a:p>
          <a:endParaRPr lang="fr-FR"/>
        </a:p>
      </dgm:t>
    </dgm:pt>
    <dgm:pt modelId="{4021B71F-54C3-4D01-B1D0-339CBA5CF15E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centres de promotion sociales (CPS) ;</a:t>
          </a:r>
        </a:p>
      </dgm:t>
    </dgm:pt>
    <dgm:pt modelId="{10027031-4EB8-42DA-97FA-9A2841D81131}" type="parTrans" cxnId="{3179B772-CEFC-4FDF-9162-F5AE0214F0A6}">
      <dgm:prSet/>
      <dgm:spPr/>
      <dgm:t>
        <a:bodyPr/>
        <a:lstStyle/>
        <a:p>
          <a:endParaRPr lang="fr-FR"/>
        </a:p>
      </dgm:t>
    </dgm:pt>
    <dgm:pt modelId="{F9F76613-409B-4746-A4EE-23FF457E640D}" type="sibTrans" cxnId="{3179B772-CEFC-4FDF-9162-F5AE0214F0A6}">
      <dgm:prSet/>
      <dgm:spPr/>
      <dgm:t>
        <a:bodyPr/>
        <a:lstStyle/>
        <a:p>
          <a:endParaRPr lang="fr-FR"/>
        </a:p>
      </dgm:t>
    </dgm:pt>
    <dgm:pt modelId="{299DD579-B62A-42F7-A9E1-3AD2542F3495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Centres d’intégration d’épanouissement des personnes âgées (CIEPA)  ;</a:t>
          </a:r>
        </a:p>
      </dgm:t>
    </dgm:pt>
    <dgm:pt modelId="{AB03A2EA-2122-497D-9D6C-A471EC73F88D}" type="parTrans" cxnId="{3FFAB7C2-6C95-47EB-B6B3-48A4A28030F0}">
      <dgm:prSet/>
      <dgm:spPr/>
      <dgm:t>
        <a:bodyPr/>
        <a:lstStyle/>
        <a:p>
          <a:endParaRPr lang="fr-FR"/>
        </a:p>
      </dgm:t>
    </dgm:pt>
    <dgm:pt modelId="{E9F431BA-1339-4AF7-A41A-5E9B0CF86E11}" type="sibTrans" cxnId="{3FFAB7C2-6C95-47EB-B6B3-48A4A28030F0}">
      <dgm:prSet/>
      <dgm:spPr/>
      <dgm:t>
        <a:bodyPr/>
        <a:lstStyle/>
        <a:p>
          <a:endParaRPr lang="fr-FR"/>
        </a:p>
      </dgm:t>
    </dgm:pt>
    <dgm:pt modelId="{3706C7A8-74E0-49C8-9495-069F6CCFCBC4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Centres d’Accueil et de Protection de l’Enfant (CAPE) (Maisons de transit, Orphelinats etc.) publics comme privés ;</a:t>
          </a:r>
        </a:p>
      </dgm:t>
    </dgm:pt>
    <dgm:pt modelId="{055B0F5D-50C4-4BC5-B3C3-6C4E64CEE7EA}" type="parTrans" cxnId="{324CD155-F7DB-424D-9D46-810D02021DFC}">
      <dgm:prSet/>
      <dgm:spPr/>
      <dgm:t>
        <a:bodyPr/>
        <a:lstStyle/>
        <a:p>
          <a:endParaRPr lang="fr-FR"/>
        </a:p>
      </dgm:t>
    </dgm:pt>
    <dgm:pt modelId="{0E67B8B4-3A49-4CB8-BA11-07F7BF391E23}" type="sibTrans" cxnId="{324CD155-F7DB-424D-9D46-810D02021DFC}">
      <dgm:prSet/>
      <dgm:spPr/>
      <dgm:t>
        <a:bodyPr/>
        <a:lstStyle/>
        <a:p>
          <a:endParaRPr lang="fr-FR"/>
        </a:p>
      </dgm:t>
    </dgm:pt>
    <dgm:pt modelId="{3EC03713-DDCD-429E-8B6A-12A150B8D2AA}">
      <dgm:prSet custT="1"/>
      <dgm:spPr/>
      <dgm:t>
        <a:bodyPr/>
        <a:lstStyle/>
        <a:p>
          <a:pPr rtl="0"/>
          <a:r>
            <a:rPr lang="fr-FR" sz="1600" dirty="0">
              <a:latin typeface="URW DIN Arabic"/>
            </a:rPr>
            <a:t>Les poches de concentration de la population</a:t>
          </a:r>
        </a:p>
      </dgm:t>
    </dgm:pt>
    <dgm:pt modelId="{F34169E7-D1A6-42E3-911E-A9C77E40E74A}" type="parTrans" cxnId="{B7222437-A036-4980-94C6-C8DB9FCFCA3D}">
      <dgm:prSet/>
      <dgm:spPr/>
      <dgm:t>
        <a:bodyPr/>
        <a:lstStyle/>
        <a:p>
          <a:endParaRPr lang="fr-FR"/>
        </a:p>
      </dgm:t>
    </dgm:pt>
    <dgm:pt modelId="{C02AB912-2E36-4BB2-A878-56605B226651}" type="sibTrans" cxnId="{B7222437-A036-4980-94C6-C8DB9FCFCA3D}">
      <dgm:prSet/>
      <dgm:spPr/>
      <dgm:t>
        <a:bodyPr/>
        <a:lstStyle/>
        <a:p>
          <a:endParaRPr lang="fr-FR"/>
        </a:p>
      </dgm:t>
    </dgm:pt>
    <dgm:pt modelId="{82118CD9-A85C-4E54-A0B9-78885A44C740}" type="pres">
      <dgm:prSet presAssocID="{7917A57E-5011-469B-BDFA-F309F97D792D}" presName="linearFlow" presStyleCnt="0">
        <dgm:presLayoutVars>
          <dgm:dir/>
          <dgm:animLvl val="lvl"/>
          <dgm:resizeHandles val="exact"/>
        </dgm:presLayoutVars>
      </dgm:prSet>
      <dgm:spPr/>
    </dgm:pt>
    <dgm:pt modelId="{4777B7AB-3405-4CFD-ADF2-6C1A16E581FD}" type="pres">
      <dgm:prSet presAssocID="{2990268B-2E9E-4B45-A915-606918A4CC06}" presName="composite" presStyleCnt="0"/>
      <dgm:spPr/>
    </dgm:pt>
    <dgm:pt modelId="{F9DA94CC-9EEF-4E8A-9BDD-9188569E1420}" type="pres">
      <dgm:prSet presAssocID="{2990268B-2E9E-4B45-A915-606918A4CC06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FE76E54C-310B-413E-B21E-13DCD8482A4D}" type="pres">
      <dgm:prSet presAssocID="{2990268B-2E9E-4B45-A915-606918A4CC06}" presName="descendantText" presStyleLbl="alignAcc1" presStyleIdx="0" presStyleCnt="1" custScaleY="179445" custLinFactNeighborX="-246">
        <dgm:presLayoutVars>
          <dgm:bulletEnabled val="1"/>
        </dgm:presLayoutVars>
      </dgm:prSet>
      <dgm:spPr/>
    </dgm:pt>
  </dgm:ptLst>
  <dgm:cxnLst>
    <dgm:cxn modelId="{9587DB05-160D-4AA8-BCE8-CB497742134A}" srcId="{7917A57E-5011-469B-BDFA-F309F97D792D}" destId="{2990268B-2E9E-4B45-A915-606918A4CC06}" srcOrd="0" destOrd="0" parTransId="{10BCE2D7-BCA6-4FEC-B5B5-F963702E8710}" sibTransId="{275FE9EC-6517-4E24-B917-139455F275F1}"/>
    <dgm:cxn modelId="{2F20D50F-B023-4C86-B17C-480842D563CD}" type="presOf" srcId="{3EC03713-DDCD-429E-8B6A-12A150B8D2AA}" destId="{FE76E54C-310B-413E-B21E-13DCD8482A4D}" srcOrd="0" destOrd="8" presId="urn:microsoft.com/office/officeart/2005/8/layout/chevron2"/>
    <dgm:cxn modelId="{5B730028-BC9D-4DA1-9D19-A7FFBA1E8E2A}" type="presOf" srcId="{164A4375-5BCE-4275-A4E1-DF807B008D1C}" destId="{FE76E54C-310B-413E-B21E-13DCD8482A4D}" srcOrd="0" destOrd="0" presId="urn:microsoft.com/office/officeart/2005/8/layout/chevron2"/>
    <dgm:cxn modelId="{662A1E2D-63E7-48FD-B56F-4AF04BA8BB86}" type="presOf" srcId="{2990268B-2E9E-4B45-A915-606918A4CC06}" destId="{F9DA94CC-9EEF-4E8A-9BDD-9188569E1420}" srcOrd="0" destOrd="0" presId="urn:microsoft.com/office/officeart/2005/8/layout/chevron2"/>
    <dgm:cxn modelId="{B7222437-A036-4980-94C6-C8DB9FCFCA3D}" srcId="{2990268B-2E9E-4B45-A915-606918A4CC06}" destId="{3EC03713-DDCD-429E-8B6A-12A150B8D2AA}" srcOrd="8" destOrd="0" parTransId="{F34169E7-D1A6-42E3-911E-A9C77E40E74A}" sibTransId="{C02AB912-2E36-4BB2-A878-56605B226651}"/>
    <dgm:cxn modelId="{12C90355-B598-47B6-A2EA-D03B191776DC}" type="presOf" srcId="{4021B71F-54C3-4D01-B1D0-339CBA5CF15E}" destId="{FE76E54C-310B-413E-B21E-13DCD8482A4D}" srcOrd="0" destOrd="5" presId="urn:microsoft.com/office/officeart/2005/8/layout/chevron2"/>
    <dgm:cxn modelId="{324CD155-F7DB-424D-9D46-810D02021DFC}" srcId="{2990268B-2E9E-4B45-A915-606918A4CC06}" destId="{3706C7A8-74E0-49C8-9495-069F6CCFCBC4}" srcOrd="7" destOrd="0" parTransId="{055B0F5D-50C4-4BC5-B3C3-6C4E64CEE7EA}" sibTransId="{0E67B8B4-3A49-4CB8-BA11-07F7BF391E23}"/>
    <dgm:cxn modelId="{3179B772-CEFC-4FDF-9162-F5AE0214F0A6}" srcId="{2990268B-2E9E-4B45-A915-606918A4CC06}" destId="{4021B71F-54C3-4D01-B1D0-339CBA5CF15E}" srcOrd="5" destOrd="0" parTransId="{10027031-4EB8-42DA-97FA-9A2841D81131}" sibTransId="{F9F76613-409B-4746-A4EE-23FF457E640D}"/>
    <dgm:cxn modelId="{F16BE689-72E5-4E3B-8C9A-F8FD7F298137}" srcId="{2990268B-2E9E-4B45-A915-606918A4CC06}" destId="{164A4375-5BCE-4275-A4E1-DF807B008D1C}" srcOrd="0" destOrd="0" parTransId="{A138C018-4041-450D-887F-DACD4955CAE3}" sibTransId="{99677CA7-E24E-4C4A-A244-DBB350EA3140}"/>
    <dgm:cxn modelId="{CF22FFA2-345E-436E-9518-C031B1090853}" type="presOf" srcId="{3706C7A8-74E0-49C8-9495-069F6CCFCBC4}" destId="{FE76E54C-310B-413E-B21E-13DCD8482A4D}" srcOrd="0" destOrd="7" presId="urn:microsoft.com/office/officeart/2005/8/layout/chevron2"/>
    <dgm:cxn modelId="{09CE57A7-1534-408C-876D-1F8017986BA1}" srcId="{2990268B-2E9E-4B45-A915-606918A4CC06}" destId="{B34BA19F-4D5D-47E2-A308-1511F54CFFE7}" srcOrd="4" destOrd="0" parTransId="{8B560D62-0821-434C-8945-AA633B89373F}" sibTransId="{191BCE96-1BF5-47C7-AE5B-1BB70DA5E4D3}"/>
    <dgm:cxn modelId="{965EDDAE-8730-4659-B9FB-ADA1A50A0B4B}" srcId="{2990268B-2E9E-4B45-A915-606918A4CC06}" destId="{B0D677C5-F94F-4E79-A1A7-471E5465428D}" srcOrd="2" destOrd="0" parTransId="{09C223F5-3C9D-4EA4-B5B3-7809469907FE}" sibTransId="{5CE612DA-4FEB-43BB-9E21-183F88BF7BF3}"/>
    <dgm:cxn modelId="{97A204B5-AA5F-4B9F-B4B1-7E957AC49D0E}" type="presOf" srcId="{299DD579-B62A-42F7-A9E1-3AD2542F3495}" destId="{FE76E54C-310B-413E-B21E-13DCD8482A4D}" srcOrd="0" destOrd="6" presId="urn:microsoft.com/office/officeart/2005/8/layout/chevron2"/>
    <dgm:cxn modelId="{16F448BA-6235-4398-B565-FA8AF9F8A591}" type="presOf" srcId="{B34BA19F-4D5D-47E2-A308-1511F54CFFE7}" destId="{FE76E54C-310B-413E-B21E-13DCD8482A4D}" srcOrd="0" destOrd="4" presId="urn:microsoft.com/office/officeart/2005/8/layout/chevron2"/>
    <dgm:cxn modelId="{3FFAB7C2-6C95-47EB-B6B3-48A4A28030F0}" srcId="{2990268B-2E9E-4B45-A915-606918A4CC06}" destId="{299DD579-B62A-42F7-A9E1-3AD2542F3495}" srcOrd="6" destOrd="0" parTransId="{AB03A2EA-2122-497D-9D6C-A471EC73F88D}" sibTransId="{E9F431BA-1339-4AF7-A41A-5E9B0CF86E11}"/>
    <dgm:cxn modelId="{E2D39FCF-7226-4555-8709-0797731E0448}" type="presOf" srcId="{F37656A2-2E97-49A4-B838-9B61D775C8F4}" destId="{FE76E54C-310B-413E-B21E-13DCD8482A4D}" srcOrd="0" destOrd="1" presId="urn:microsoft.com/office/officeart/2005/8/layout/chevron2"/>
    <dgm:cxn modelId="{F7F4EFD7-BDE3-4019-B411-5D8B47416C3D}" type="presOf" srcId="{7917A57E-5011-469B-BDFA-F309F97D792D}" destId="{82118CD9-A85C-4E54-A0B9-78885A44C740}" srcOrd="0" destOrd="0" presId="urn:microsoft.com/office/officeart/2005/8/layout/chevron2"/>
    <dgm:cxn modelId="{81BBB6DB-9D2C-42DC-9D8F-B5AC5D0EEC2C}" type="presOf" srcId="{B0D677C5-F94F-4E79-A1A7-471E5465428D}" destId="{FE76E54C-310B-413E-B21E-13DCD8482A4D}" srcOrd="0" destOrd="2" presId="urn:microsoft.com/office/officeart/2005/8/layout/chevron2"/>
    <dgm:cxn modelId="{4AB347E0-FFD1-4FF6-B112-A6591FD37872}" srcId="{2990268B-2E9E-4B45-A915-606918A4CC06}" destId="{6F6587C5-A7FA-477C-A5FE-B7A5D4B95EE9}" srcOrd="3" destOrd="0" parTransId="{18B1A642-F2D7-44AC-89EC-44604052A199}" sibTransId="{F58E1C81-0648-43B8-BA03-B6E52DAC7FC3}"/>
    <dgm:cxn modelId="{64193DE7-3F04-4934-83B0-B2BD9D6B0184}" type="presOf" srcId="{6F6587C5-A7FA-477C-A5FE-B7A5D4B95EE9}" destId="{FE76E54C-310B-413E-B21E-13DCD8482A4D}" srcOrd="0" destOrd="3" presId="urn:microsoft.com/office/officeart/2005/8/layout/chevron2"/>
    <dgm:cxn modelId="{82D53AEF-41CE-4437-8228-B54B86C6AADE}" srcId="{2990268B-2E9E-4B45-A915-606918A4CC06}" destId="{F37656A2-2E97-49A4-B838-9B61D775C8F4}" srcOrd="1" destOrd="0" parTransId="{F055F736-0E5F-45CF-BBE0-917E2878026D}" sibTransId="{25107072-8BE7-47E4-9DCF-DFE7C49EE123}"/>
    <dgm:cxn modelId="{51BDF955-BBA8-4BAE-A531-4EA2CF04FAF7}" type="presParOf" srcId="{82118CD9-A85C-4E54-A0B9-78885A44C740}" destId="{4777B7AB-3405-4CFD-ADF2-6C1A16E581FD}" srcOrd="0" destOrd="0" presId="urn:microsoft.com/office/officeart/2005/8/layout/chevron2"/>
    <dgm:cxn modelId="{929F4464-461D-4696-8779-67CF55E6881F}" type="presParOf" srcId="{4777B7AB-3405-4CFD-ADF2-6C1A16E581FD}" destId="{F9DA94CC-9EEF-4E8A-9BDD-9188569E1420}" srcOrd="0" destOrd="0" presId="urn:microsoft.com/office/officeart/2005/8/layout/chevron2"/>
    <dgm:cxn modelId="{97A23311-C214-4849-B614-C28E59BA2809}" type="presParOf" srcId="{4777B7AB-3405-4CFD-ADF2-6C1A16E581FD}" destId="{FE76E54C-310B-413E-B21E-13DCD8482A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A94CC-9EEF-4E8A-9BDD-9188569E1420}">
      <dsp:nvSpPr>
        <dsp:cNvPr id="0" name=""/>
        <dsp:cNvSpPr/>
      </dsp:nvSpPr>
      <dsp:spPr>
        <a:xfrm rot="5400000">
          <a:off x="-404013" y="1111298"/>
          <a:ext cx="2693425" cy="1885397"/>
        </a:xfrm>
        <a:prstGeom prst="chevron">
          <a:avLst/>
        </a:prstGeom>
        <a:solidFill>
          <a:srgbClr val="056B8C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Les paramètres suivants ont été considérés</a:t>
          </a:r>
        </a:p>
      </dsp:txBody>
      <dsp:txXfrm rot="-5400000">
        <a:off x="2" y="1649983"/>
        <a:ext cx="1885397" cy="808028"/>
      </dsp:txXfrm>
    </dsp:sp>
    <dsp:sp modelId="{FE76E54C-310B-413E-B21E-13DCD8482A4D}">
      <dsp:nvSpPr>
        <dsp:cNvPr id="0" name=""/>
        <dsp:cNvSpPr/>
      </dsp:nvSpPr>
      <dsp:spPr>
        <a:xfrm rot="5400000">
          <a:off x="3484949" y="-1603373"/>
          <a:ext cx="3141590" cy="63720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localités d’insécurités ;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localités enclavées 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localités frontalières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centres de formation professionnelle des personnes avec un Handicap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centres de promotion sociale des aveugles 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centres de promotion sociales (CPS)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Centres d’intégration d’épanouissement des personnes âgées (CIEPA) 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Centres d’Accueil et de Protection de l’Enfant (CAPE) (Maisons de transit, Orphelinats etc.) publics comme privés 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URW DIN Arabic"/>
            </a:rPr>
            <a:t>Les poches de concentration de la population</a:t>
          </a:r>
        </a:p>
      </dsp:txBody>
      <dsp:txXfrm rot="-5400000">
        <a:off x="1869722" y="165214"/>
        <a:ext cx="6218684" cy="2834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B6D9A-B09D-7945-BA9F-1AA36CDED765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13418-B00D-6F4A-A1FE-07E57ECA9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274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13418-B00D-6F4A-A1FE-07E57ECA924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997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65634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74688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43883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88989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28648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413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366235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73466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206361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504030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382259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629A-29A5-544E-B48B-B7FBB07D0E33}" type="datetimeFigureOut">
              <a:rPr lang="fr-BJ" smtClean="0"/>
              <a:t>2/21/22</a:t>
            </a:fld>
            <a:endParaRPr lang="fr-B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D24-6B2B-854A-83D0-68AB6CAC8A96}" type="slidenum">
              <a:rPr lang="fr-BJ" smtClean="0"/>
              <a:t>‹N°›</a:t>
            </a:fld>
            <a:endParaRPr lang="fr-BJ"/>
          </a:p>
        </p:txBody>
      </p:sp>
    </p:spTree>
    <p:extLst>
      <p:ext uri="{BB962C8B-B14F-4D97-AF65-F5344CB8AC3E}">
        <p14:creationId xmlns:p14="http://schemas.microsoft.com/office/powerpoint/2010/main" val="139593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6D7A0-AE61-B744-BFD4-F7FEDE16F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57334" y="1844984"/>
            <a:ext cx="5246215" cy="13999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2200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PRISE EN COMPTE HOLISTIQUE DE L’INCLUSION SOCIALE ET GENRE DANS LE PROJET WURI-BENIN: </a:t>
            </a:r>
            <a:r>
              <a:rPr lang="fr-FR" sz="2200" b="1" dirty="0">
                <a:solidFill>
                  <a:srgbClr val="F26423"/>
                </a:solidFill>
                <a:latin typeface="URW DIN Arabic" pitchFamily="2" charset="77"/>
                <a:cs typeface="URW DIN Arabic" pitchFamily="2" charset="77"/>
              </a:rPr>
              <a:t>APPORT DE LA CARTOGRAPHIE</a:t>
            </a:r>
            <a:endParaRPr lang="fr-BJ" sz="2200" b="1" dirty="0">
              <a:solidFill>
                <a:srgbClr val="F26423"/>
              </a:solidFill>
              <a:latin typeface="URW DIN Arabic" pitchFamily="2" charset="77"/>
              <a:cs typeface="URW DIN Arabic" pitchFamily="2" charset="77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667227-A653-5541-96C9-2334A9F10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1930" y="3695306"/>
            <a:ext cx="4654485" cy="29223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r-FR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Mission de la Banque mondiale au Bénin du 21 au 25 Février</a:t>
            </a:r>
          </a:p>
        </p:txBody>
      </p:sp>
    </p:spTree>
    <p:extLst>
      <p:ext uri="{BB962C8B-B14F-4D97-AF65-F5344CB8AC3E}">
        <p14:creationId xmlns:p14="http://schemas.microsoft.com/office/powerpoint/2010/main" val="4030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46434"/>
            <a:ext cx="7886700" cy="609600"/>
          </a:xfrm>
        </p:spPr>
        <p:txBody>
          <a:bodyPr>
            <a:normAutofit/>
          </a:bodyPr>
          <a:lstStyle/>
          <a:p>
            <a:r>
              <a:rPr lang="fr-FR" sz="3100" b="1" dirty="0">
                <a:solidFill>
                  <a:srgbClr val="0E6B8C"/>
                </a:solidFill>
                <a:latin typeface="URW DIN Arabic" pitchFamily="2" charset="77"/>
              </a:rPr>
              <a:t>PLAN</a:t>
            </a:r>
            <a:r>
              <a:rPr lang="fr-FR" b="1" dirty="0">
                <a:solidFill>
                  <a:srgbClr val="0E6B8C"/>
                </a:solidFill>
                <a:latin typeface="URW DIN Arabic" pitchFamily="2" charset="77"/>
              </a:rPr>
              <a:t> </a:t>
            </a:r>
            <a:r>
              <a:rPr lang="fr-FR" sz="3600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394298"/>
            <a:ext cx="7886700" cy="2872901"/>
          </a:xfrm>
        </p:spPr>
        <p:txBody>
          <a:bodyPr>
            <a:normAutofit/>
          </a:bodyPr>
          <a:lstStyle/>
          <a:p>
            <a:pPr marL="293688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Grands enjeux de la prise en compte de l’inclusion à WURI ;</a:t>
            </a:r>
          </a:p>
          <a:p>
            <a:pPr marL="293688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Cartographie des zones susceptibles d’exclusion au Bénin;</a:t>
            </a:r>
          </a:p>
          <a:p>
            <a:pPr marL="293688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Approches/mesures à prendre. </a:t>
            </a:r>
          </a:p>
        </p:txBody>
      </p:sp>
    </p:spTree>
    <p:extLst>
      <p:ext uri="{BB962C8B-B14F-4D97-AF65-F5344CB8AC3E}">
        <p14:creationId xmlns:p14="http://schemas.microsoft.com/office/powerpoint/2010/main" val="401401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39518"/>
          </a:xfrm>
        </p:spPr>
        <p:txBody>
          <a:bodyPr>
            <a:normAutofit fontScale="90000"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Introduction </a:t>
            </a:r>
            <a:r>
              <a:rPr lang="fr-FR" sz="3200" b="1" dirty="0">
                <a:solidFill>
                  <a:srgbClr val="0E6B8C"/>
                </a:solidFill>
                <a:latin typeface="URW DIN Arabic" pitchFamily="2" charset="77"/>
              </a:rPr>
              <a:t>                              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869004"/>
            <a:ext cx="8165154" cy="3495473"/>
          </a:xfrm>
        </p:spPr>
        <p:txBody>
          <a:bodyPr>
            <a:normAutofit/>
          </a:bodyPr>
          <a:lstStyle/>
          <a:p>
            <a:pPr algn="just">
              <a:lnSpc>
                <a:spcPct val="124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URW DIN Arabic"/>
              </a:rPr>
              <a:t>Assurer l’inclusion dans les actions du projet WURI revient à identifier les risques et enjeux afin, de les gérer au mieux;</a:t>
            </a:r>
          </a:p>
          <a:p>
            <a:pPr algn="just">
              <a:lnSpc>
                <a:spcPct val="124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URW DIN Arabic"/>
              </a:rPr>
              <a:t>La cartographie est l’ un des livrables de l’étude sur l’EEISG pour contribuer efficacement à la prise en compte de toutes les couches et les conditions de vulnérabilité dans les opérations ;</a:t>
            </a:r>
          </a:p>
          <a:p>
            <a:pPr algn="just">
              <a:lnSpc>
                <a:spcPct val="124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URW DIN Arabic"/>
              </a:rPr>
              <a:t>Elle a été un élément prépondérant dans l’étude afin de contribuer à un recensement inclusif en prévu par le projet.</a:t>
            </a:r>
          </a:p>
        </p:txBody>
      </p:sp>
    </p:spTree>
    <p:extLst>
      <p:ext uri="{BB962C8B-B14F-4D97-AF65-F5344CB8AC3E}">
        <p14:creationId xmlns:p14="http://schemas.microsoft.com/office/powerpoint/2010/main" val="1512129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869004"/>
            <a:ext cx="8165154" cy="3495473"/>
          </a:xfrm>
        </p:spPr>
        <p:txBody>
          <a:bodyPr>
            <a:normAutofit/>
          </a:bodyPr>
          <a:lstStyle/>
          <a:p>
            <a:pPr algn="just"/>
            <a:r>
              <a:rPr lang="fr-FR" sz="2000" dirty="0">
                <a:latin typeface="URW DIN Arabic"/>
              </a:rPr>
              <a:t>L’étude a considéré le cadre législatif et règlementaire applicable au projet: </a:t>
            </a:r>
          </a:p>
          <a:p>
            <a:pPr marL="627063" indent="-271463" algn="just">
              <a:buFont typeface="Wingdings" panose="05000000000000000000" pitchFamily="2" charset="2"/>
              <a:buChar char="Ø"/>
            </a:pPr>
            <a:r>
              <a:rPr lang="fr-FR" sz="2000" dirty="0">
                <a:latin typeface="URW DIN Arabic"/>
              </a:rPr>
              <a:t>Les instruments juridiques internationaux applicables au projet signés et ratifiés par le Bénin;</a:t>
            </a:r>
          </a:p>
          <a:p>
            <a:pPr marL="627063" indent="-271463" algn="just">
              <a:buFont typeface="Wingdings" panose="05000000000000000000" pitchFamily="2" charset="2"/>
              <a:buChar char="Ø"/>
            </a:pPr>
            <a:r>
              <a:rPr lang="fr-FR" sz="2000" dirty="0">
                <a:latin typeface="URW DIN Arabic"/>
              </a:rPr>
              <a:t>Le cadre législatif et règlementaire national;</a:t>
            </a:r>
          </a:p>
          <a:p>
            <a:pPr algn="just"/>
            <a:r>
              <a:rPr lang="fr-FR" sz="2000" dirty="0">
                <a:latin typeface="URW DIN Arabic"/>
              </a:rPr>
              <a:t>La loi 2017- 08 du 19 Juin 2017 portant identification des personnes au Bénin, </a:t>
            </a:r>
          </a:p>
          <a:p>
            <a:pPr algn="just"/>
            <a:r>
              <a:rPr lang="fr-FR" sz="2000" dirty="0">
                <a:latin typeface="URW DIN Arabic"/>
              </a:rPr>
              <a:t> Et les normes environnementales et sociale de la BM ont été  considérées dans l’étude; </a:t>
            </a:r>
          </a:p>
        </p:txBody>
      </p:sp>
    </p:spTree>
    <p:extLst>
      <p:ext uri="{BB962C8B-B14F-4D97-AF65-F5344CB8AC3E}">
        <p14:creationId xmlns:p14="http://schemas.microsoft.com/office/powerpoint/2010/main" val="429057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8860" y="99709"/>
            <a:ext cx="8294856" cy="516377"/>
          </a:xfrm>
        </p:spPr>
        <p:txBody>
          <a:bodyPr>
            <a:norm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Grands enjeux de la prise en compte de l’inclusion à WURI-BÉNIN</a:t>
            </a:r>
            <a:r>
              <a:rPr lang="fr-FR" sz="1600" dirty="0"/>
              <a:t>                                                             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8860" y="557719"/>
            <a:ext cx="8437123" cy="62905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4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2400" dirty="0">
                <a:latin typeface="URW DIN Arabic"/>
              </a:rPr>
              <a:t>L’inclusion est prise en compte à travers les</a:t>
            </a:r>
            <a:r>
              <a:rPr lang="fr-FR" sz="2400" b="1" dirty="0">
                <a:latin typeface="URW DIN Arabic"/>
              </a:rPr>
              <a:t> trois composantes du projet et </a:t>
            </a:r>
            <a:r>
              <a:rPr lang="fr-FR" sz="2400" dirty="0">
                <a:latin typeface="URW DIN Arabic"/>
              </a:rPr>
              <a:t>les </a:t>
            </a:r>
            <a:r>
              <a:rPr lang="fr-FR" sz="2400" b="1" dirty="0">
                <a:latin typeface="URW DIN Arabic"/>
              </a:rPr>
              <a:t>opérations sur le terrain.</a:t>
            </a:r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FC1BB0A0-2EC9-1043-8ED8-9F0AA975887D}"/>
              </a:ext>
            </a:extLst>
          </p:cNvPr>
          <p:cNvSpPr txBox="1">
            <a:spLocks/>
          </p:cNvSpPr>
          <p:nvPr/>
        </p:nvSpPr>
        <p:spPr>
          <a:xfrm>
            <a:off x="110247" y="1290537"/>
            <a:ext cx="4208834" cy="3217170"/>
          </a:xfrm>
          <a:prstGeom prst="rect">
            <a:avLst/>
          </a:prstGeom>
          <a:ln>
            <a:solidFill>
              <a:srgbClr val="0E6B8C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4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fr-FR" sz="1900" b="1" dirty="0">
                <a:solidFill>
                  <a:srgbClr val="056B8C"/>
                </a:solidFill>
                <a:latin typeface="URW DIN Arabic"/>
              </a:rPr>
              <a:t>Enjeux de la Composante 1 RCJI</a:t>
            </a: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latin typeface="URW DIN Arabic"/>
              </a:rPr>
              <a:t>Protection </a:t>
            </a:r>
            <a:r>
              <a:rPr lang="en-US" sz="2100" dirty="0" err="1">
                <a:latin typeface="URW DIN Arabic"/>
              </a:rPr>
              <a:t>adéquate</a:t>
            </a:r>
            <a:r>
              <a:rPr lang="en-US" sz="2100" dirty="0">
                <a:latin typeface="URW DIN Arabic"/>
              </a:rPr>
              <a:t> et </a:t>
            </a:r>
            <a:r>
              <a:rPr lang="en-US" sz="2100" dirty="0" err="1">
                <a:latin typeface="URW DIN Arabic"/>
              </a:rPr>
              <a:t>équilibrée</a:t>
            </a:r>
            <a:r>
              <a:rPr lang="en-US" sz="2100" dirty="0">
                <a:latin typeface="URW DIN Arabic"/>
              </a:rPr>
              <a:t> des </a:t>
            </a:r>
            <a:r>
              <a:rPr lang="en-US" sz="2100" dirty="0" err="1">
                <a:latin typeface="URW DIN Arabic"/>
              </a:rPr>
              <a:t>données</a:t>
            </a:r>
            <a:r>
              <a:rPr lang="en-US" sz="2100" dirty="0">
                <a:latin typeface="URW DIN Arabic"/>
              </a:rPr>
              <a:t> et de la vie </a:t>
            </a:r>
            <a:r>
              <a:rPr lang="en-US" sz="2100" dirty="0" err="1">
                <a:latin typeface="URW DIN Arabic"/>
              </a:rPr>
              <a:t>privée</a:t>
            </a:r>
            <a:r>
              <a:rPr lang="en-US" sz="2100" dirty="0">
                <a:latin typeface="URW DIN Arabic"/>
              </a:rPr>
              <a:t>;</a:t>
            </a:r>
            <a:endParaRPr lang="fr-FR" sz="2100" dirty="0">
              <a:latin typeface="URW DIN Arabic"/>
            </a:endParaRP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latin typeface="URW DIN Arabic"/>
              </a:rPr>
              <a:t>Omission </a:t>
            </a:r>
            <a:r>
              <a:rPr lang="en-US" sz="2100" dirty="0" err="1">
                <a:latin typeface="URW DIN Arabic"/>
              </a:rPr>
              <a:t>ou</a:t>
            </a:r>
            <a:r>
              <a:rPr lang="en-US" sz="2100" dirty="0">
                <a:latin typeface="URW DIN Arabic"/>
              </a:rPr>
              <a:t> </a:t>
            </a:r>
            <a:r>
              <a:rPr lang="en-US" sz="2100" dirty="0" err="1">
                <a:latin typeface="URW DIN Arabic"/>
              </a:rPr>
              <a:t>faible</a:t>
            </a:r>
            <a:r>
              <a:rPr lang="en-US" sz="2100" dirty="0">
                <a:latin typeface="URW DIN Arabic"/>
              </a:rPr>
              <a:t> implication de </a:t>
            </a:r>
            <a:r>
              <a:rPr lang="en-US" sz="2100" dirty="0" err="1">
                <a:latin typeface="URW DIN Arabic"/>
              </a:rPr>
              <a:t>certains</a:t>
            </a:r>
            <a:r>
              <a:rPr lang="en-US" sz="2100" dirty="0">
                <a:latin typeface="URW DIN Arabic"/>
              </a:rPr>
              <a:t> </a:t>
            </a:r>
            <a:r>
              <a:rPr lang="en-US" sz="2100" dirty="0" err="1">
                <a:latin typeface="URW DIN Arabic"/>
              </a:rPr>
              <a:t>groupes</a:t>
            </a:r>
            <a:r>
              <a:rPr lang="en-US" sz="2100" dirty="0">
                <a:latin typeface="URW DIN Arabic"/>
              </a:rPr>
              <a:t> </a:t>
            </a:r>
            <a:r>
              <a:rPr lang="en-US" sz="2100" dirty="0" err="1">
                <a:latin typeface="URW DIN Arabic"/>
              </a:rPr>
              <a:t>vulnérables</a:t>
            </a:r>
            <a:r>
              <a:rPr lang="en-US" sz="2100" dirty="0">
                <a:latin typeface="URW DIN Arabic"/>
              </a:rPr>
              <a:t>;</a:t>
            </a:r>
            <a:endParaRPr lang="fr-FR" sz="2100" dirty="0">
              <a:latin typeface="URW DIN Arabic"/>
            </a:endParaRP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100" dirty="0">
                <a:latin typeface="URW DIN Arabic"/>
              </a:rPr>
              <a:t>Gestion </a:t>
            </a:r>
            <a:r>
              <a:rPr lang="en-US" sz="2100" dirty="0" err="1">
                <a:latin typeface="URW DIN Arabic"/>
              </a:rPr>
              <a:t>efficace</a:t>
            </a:r>
            <a:r>
              <a:rPr lang="en-US" sz="2100" dirty="0">
                <a:latin typeface="URW DIN Arabic"/>
              </a:rPr>
              <a:t> de la durée de </a:t>
            </a:r>
            <a:r>
              <a:rPr lang="en-US" sz="2100" dirty="0" err="1">
                <a:latin typeface="URW DIN Arabic"/>
              </a:rPr>
              <a:t>traitement</a:t>
            </a:r>
            <a:r>
              <a:rPr lang="en-US" sz="2100" dirty="0">
                <a:latin typeface="URW DIN Arabic"/>
              </a:rPr>
              <a:t> des griefs</a:t>
            </a:r>
            <a:r>
              <a:rPr lang="fr-FR" sz="2100" dirty="0">
                <a:latin typeface="URW DIN Arabic"/>
              </a:rPr>
              <a:t>;</a:t>
            </a: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100" dirty="0">
                <a:latin typeface="URW DIN Arabic"/>
              </a:rPr>
              <a:t>Etc.</a:t>
            </a:r>
            <a:endParaRPr lang="fr-FR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fr-FR" b="1" dirty="0"/>
          </a:p>
          <a:p>
            <a:pPr algn="just"/>
            <a:endParaRPr lang="fr-FR" b="1" dirty="0"/>
          </a:p>
          <a:p>
            <a:pPr algn="just"/>
            <a:endParaRPr lang="fr-FR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0650B85-0095-5245-B865-2211E35A5F7D}"/>
              </a:ext>
            </a:extLst>
          </p:cNvPr>
          <p:cNvSpPr txBox="1">
            <a:spLocks/>
          </p:cNvSpPr>
          <p:nvPr/>
        </p:nvSpPr>
        <p:spPr>
          <a:xfrm>
            <a:off x="4345021" y="1290536"/>
            <a:ext cx="4520119" cy="3547353"/>
          </a:xfrm>
          <a:prstGeom prst="rect">
            <a:avLst/>
          </a:prstGeom>
          <a:ln>
            <a:solidFill>
              <a:srgbClr val="0E6B8C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4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fr-FR" sz="1900" b="1" dirty="0">
                <a:solidFill>
                  <a:srgbClr val="056B8C"/>
                </a:solidFill>
                <a:latin typeface="URW DIN Arabic"/>
              </a:rPr>
              <a:t>Enjeux de la Composante 2 ESFFI                              </a:t>
            </a: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URW DIN Arabic"/>
              </a:rPr>
              <a:t>Limitation des omissions des </a:t>
            </a:r>
            <a:r>
              <a:rPr lang="en-US" sz="2000" dirty="0" err="1">
                <a:latin typeface="URW DIN Arabic"/>
              </a:rPr>
              <a:t>groupes</a:t>
            </a:r>
            <a:r>
              <a:rPr lang="en-US" sz="2000" dirty="0">
                <a:latin typeface="URW DIN Arabic"/>
              </a:rPr>
              <a:t> </a:t>
            </a:r>
            <a:r>
              <a:rPr lang="en-US" sz="2000" dirty="0" err="1">
                <a:latin typeface="URW DIN Arabic"/>
              </a:rPr>
              <a:t>vulnérables</a:t>
            </a:r>
            <a:r>
              <a:rPr lang="en-US" sz="2000" dirty="0">
                <a:latin typeface="URW DIN Arabic"/>
              </a:rPr>
              <a:t>;</a:t>
            </a:r>
            <a:endParaRPr lang="fr-FR" sz="2000" dirty="0">
              <a:latin typeface="URW DIN Arabic"/>
            </a:endParaRP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URW DIN Arabic"/>
              </a:rPr>
              <a:t>Promotion de la </a:t>
            </a:r>
            <a:r>
              <a:rPr lang="en-US" sz="2000" dirty="0" err="1">
                <a:latin typeface="URW DIN Arabic"/>
              </a:rPr>
              <a:t>délivrance</a:t>
            </a:r>
            <a:r>
              <a:rPr lang="en-US" sz="2000" dirty="0">
                <a:latin typeface="URW DIN Arabic"/>
              </a:rPr>
              <a:t> des </a:t>
            </a:r>
            <a:r>
              <a:rPr lang="en-US" sz="2000" dirty="0" err="1">
                <a:latin typeface="URW DIN Arabic"/>
              </a:rPr>
              <a:t>justificatifs</a:t>
            </a:r>
            <a:r>
              <a:rPr lang="en-US" sz="2000" dirty="0">
                <a:latin typeface="URW DIN Arabic"/>
              </a:rPr>
              <a:t> de </a:t>
            </a:r>
            <a:r>
              <a:rPr lang="en-US" sz="2000" dirty="0" err="1">
                <a:latin typeface="URW DIN Arabic"/>
              </a:rPr>
              <a:t>qualité</a:t>
            </a:r>
            <a:r>
              <a:rPr lang="en-US" sz="2000" dirty="0">
                <a:latin typeface="URW DIN Arabic"/>
              </a:rPr>
              <a:t>, exempts de confusion et </a:t>
            </a:r>
            <a:r>
              <a:rPr lang="en-US" sz="2000" dirty="0" err="1">
                <a:latin typeface="URW DIN Arabic"/>
              </a:rPr>
              <a:t>d’erreurs</a:t>
            </a:r>
            <a:r>
              <a:rPr lang="en-US" sz="2000" dirty="0">
                <a:latin typeface="URW DIN Arabic"/>
              </a:rPr>
              <a:t> </a:t>
            </a:r>
            <a:r>
              <a:rPr lang="en-US" sz="2000" dirty="0" err="1">
                <a:latin typeface="URW DIN Arabic"/>
              </a:rPr>
              <a:t>d’identification</a:t>
            </a:r>
            <a:r>
              <a:rPr lang="en-US" sz="2000" dirty="0">
                <a:latin typeface="URW DIN Arabic"/>
              </a:rPr>
              <a:t>.</a:t>
            </a:r>
            <a:endParaRPr lang="fr-FR" sz="2000" dirty="0">
              <a:latin typeface="URW DIN Arabic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1900" b="1" dirty="0">
                <a:solidFill>
                  <a:srgbClr val="056B8C"/>
                </a:solidFill>
                <a:latin typeface="URW DIN Arabic"/>
              </a:rPr>
              <a:t> Enjeux de la Composante 3 FAS grâce aux justificatifs FID                              </a:t>
            </a:r>
          </a:p>
          <a:p>
            <a:pPr lvl="1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err="1">
                <a:latin typeface="URW DIN Arabic"/>
              </a:rPr>
              <a:t>Réduction</a:t>
            </a:r>
            <a:r>
              <a:rPr lang="en-US" sz="2000" dirty="0">
                <a:latin typeface="URW DIN Arabic"/>
              </a:rPr>
              <a:t> du </a:t>
            </a:r>
            <a:r>
              <a:rPr lang="en-US" sz="2000" dirty="0" err="1">
                <a:latin typeface="URW DIN Arabic"/>
              </a:rPr>
              <a:t>risque</a:t>
            </a:r>
            <a:r>
              <a:rPr lang="en-US" sz="2000" dirty="0">
                <a:latin typeface="URW DIN Arabic"/>
              </a:rPr>
              <a:t> </a:t>
            </a:r>
            <a:r>
              <a:rPr lang="en-US" sz="2000" dirty="0" err="1">
                <a:latin typeface="URW DIN Arabic"/>
              </a:rPr>
              <a:t>d’exclusion</a:t>
            </a:r>
            <a:r>
              <a:rPr lang="en-US" sz="2000" dirty="0">
                <a:latin typeface="URW DIN Arabic"/>
              </a:rPr>
              <a:t> des </a:t>
            </a:r>
            <a:r>
              <a:rPr lang="en-US" sz="2000" dirty="0" err="1">
                <a:latin typeface="URW DIN Arabic"/>
              </a:rPr>
              <a:t>personnes</a:t>
            </a:r>
            <a:r>
              <a:rPr lang="en-US" sz="2000" dirty="0">
                <a:latin typeface="URW DIN Arabic"/>
              </a:rPr>
              <a:t> </a:t>
            </a:r>
            <a:r>
              <a:rPr lang="en-US" sz="2000" dirty="0" err="1">
                <a:latin typeface="URW DIN Arabic"/>
              </a:rPr>
              <a:t>analphabètes</a:t>
            </a:r>
            <a:r>
              <a:rPr lang="en-US" sz="2000" dirty="0">
                <a:latin typeface="URW DIN Arabic"/>
              </a:rPr>
              <a:t> et non </a:t>
            </a:r>
            <a:r>
              <a:rPr lang="en-US" sz="2000" dirty="0" err="1">
                <a:latin typeface="URW DIN Arabic"/>
              </a:rPr>
              <a:t>accessibles</a:t>
            </a:r>
            <a:r>
              <a:rPr lang="en-US" sz="2000" dirty="0">
                <a:latin typeface="URW DIN Arabic"/>
              </a:rPr>
              <a:t> aux </a:t>
            </a:r>
            <a:r>
              <a:rPr lang="en-US" sz="2000" dirty="0" err="1">
                <a:latin typeface="URW DIN Arabic"/>
              </a:rPr>
              <a:t>canaux</a:t>
            </a:r>
            <a:r>
              <a:rPr lang="en-US" sz="2000" dirty="0">
                <a:latin typeface="URW DIN Arabic"/>
              </a:rPr>
              <a:t> de communication </a:t>
            </a:r>
            <a:r>
              <a:rPr lang="en-US" sz="2000" dirty="0" err="1">
                <a:latin typeface="URW DIN Arabic"/>
              </a:rPr>
              <a:t>à</a:t>
            </a:r>
            <a:r>
              <a:rPr lang="en-US" sz="2000" dirty="0">
                <a:latin typeface="URW DIN Arabic"/>
              </a:rPr>
              <a:t> </a:t>
            </a:r>
            <a:r>
              <a:rPr lang="en-US" sz="2000" dirty="0" err="1">
                <a:latin typeface="URW DIN Arabic"/>
              </a:rPr>
              <a:t>choisir</a:t>
            </a:r>
            <a:r>
              <a:rPr lang="en-US" sz="2000" dirty="0">
                <a:latin typeface="URW DIN Arabic"/>
              </a:rPr>
              <a:t>.</a:t>
            </a:r>
          </a:p>
          <a:p>
            <a:endParaRPr lang="fr-FR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435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6383" y="940341"/>
            <a:ext cx="8437123" cy="3067456"/>
          </a:xfrm>
        </p:spPr>
        <p:txBody>
          <a:bodyPr>
            <a:normAutofit/>
          </a:bodyPr>
          <a:lstStyle/>
          <a:p>
            <a:pPr algn="just">
              <a:lnSpc>
                <a:spcPct val="124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fr-FR" sz="1900" b="1" dirty="0">
                <a:solidFill>
                  <a:srgbClr val="056B8C"/>
                </a:solidFill>
                <a:latin typeface="URW DIN Arabic"/>
              </a:rPr>
              <a:t>Enjeux liés aux opérations sur le terrain </a:t>
            </a:r>
            <a:endParaRPr lang="fr-FR" sz="2400" b="1" dirty="0">
              <a:latin typeface="URW DIN Arabic"/>
            </a:endParaRPr>
          </a:p>
          <a:p>
            <a:pPr lvl="1" algn="just"/>
            <a:r>
              <a:rPr lang="fr-FR" sz="2000" dirty="0">
                <a:latin typeface="URW DIN Arabic"/>
              </a:rPr>
              <a:t>L'exclusion sociale ou la mise à l'écart d'une personne ou d'un groupe n’est pas admise au projet;</a:t>
            </a:r>
          </a:p>
          <a:p>
            <a:pPr lvl="1" algn="just"/>
            <a:r>
              <a:rPr lang="fr-FR" sz="2000" dirty="0">
                <a:latin typeface="URW DIN Arabic"/>
              </a:rPr>
              <a:t>WURI veille aux facteurs liés à la géographie des populations dont  l’accessibilité, l’insécurité des zones et les cultures définissant un peuple ou un tribu;</a:t>
            </a:r>
          </a:p>
          <a:p>
            <a:pPr lvl="1" algn="just"/>
            <a:r>
              <a:rPr lang="fr-FR" sz="2000" b="1" dirty="0">
                <a:latin typeface="URW DIN Arabic"/>
              </a:rPr>
              <a:t>Personne ne doit être exclu dans le processus en raison d’une vulnérabilité quelconque.</a:t>
            </a:r>
          </a:p>
        </p:txBody>
      </p:sp>
    </p:spTree>
    <p:extLst>
      <p:ext uri="{BB962C8B-B14F-4D97-AF65-F5344CB8AC3E}">
        <p14:creationId xmlns:p14="http://schemas.microsoft.com/office/powerpoint/2010/main" val="4267861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                                               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3172" y="1228580"/>
            <a:ext cx="4144388" cy="2686340"/>
          </a:xfrm>
          <a:ln>
            <a:solidFill>
              <a:srgbClr val="F26423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b="1" dirty="0">
                <a:latin typeface="URW DIN Arabic"/>
              </a:rPr>
              <a:t>Zones  frontalières </a:t>
            </a:r>
            <a:endParaRPr lang="fr-FR" sz="1600" b="1" dirty="0">
              <a:latin typeface="URW DIN Arabic"/>
            </a:endParaRPr>
          </a:p>
          <a:p>
            <a:pPr marL="0" indent="0" algn="just">
              <a:buNone/>
            </a:pPr>
            <a:r>
              <a:rPr lang="fr-FR" sz="1600" dirty="0">
                <a:latin typeface="URW DIN Arabic"/>
              </a:rPr>
              <a:t>Ce sont des espaces partagés avec d’autres pays et créant de doute sur l’appartenance au territoire en étude.</a:t>
            </a:r>
          </a:p>
          <a:p>
            <a:pPr marL="0" indent="0" algn="just">
              <a:buNone/>
            </a:pPr>
            <a:r>
              <a:rPr lang="fr-FR" sz="1600" dirty="0">
                <a:latin typeface="URW DIN Arabic"/>
              </a:rPr>
              <a:t>Groupes vulnérables associés:</a:t>
            </a:r>
          </a:p>
          <a:p>
            <a:pPr marL="536575" lvl="1" indent="-179388" algn="just">
              <a:buFont typeface="Wingdings" pitchFamily="2" charset="2"/>
              <a:buChar char="§"/>
            </a:pPr>
            <a:r>
              <a:rPr lang="fr-FR" sz="1300" dirty="0">
                <a:latin typeface="URW DIN Arabic"/>
              </a:rPr>
              <a:t>Communautés des localités frontalières;</a:t>
            </a:r>
          </a:p>
          <a:p>
            <a:pPr marL="536575" lvl="1" indent="-179388" algn="just">
              <a:buFont typeface="Wingdings" pitchFamily="2" charset="2"/>
              <a:buChar char="§"/>
            </a:pPr>
            <a:r>
              <a:rPr lang="fr-FR" sz="1300" dirty="0">
                <a:latin typeface="URW DIN Arabic"/>
              </a:rPr>
              <a:t>Communautés étrangères (apatrides, réfugiés/déplacés)…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F15A803-7CEB-824A-A7B6-8DDB34B3A61D}"/>
              </a:ext>
            </a:extLst>
          </p:cNvPr>
          <p:cNvSpPr txBox="1">
            <a:spLocks/>
          </p:cNvSpPr>
          <p:nvPr/>
        </p:nvSpPr>
        <p:spPr>
          <a:xfrm>
            <a:off x="4446955" y="849533"/>
            <a:ext cx="4248150" cy="3444433"/>
          </a:xfrm>
          <a:prstGeom prst="rect">
            <a:avLst/>
          </a:prstGeom>
          <a:ln>
            <a:solidFill>
              <a:srgbClr val="F26423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b="1" dirty="0">
                <a:latin typeface="URW DIN Arabic"/>
              </a:rPr>
              <a:t>Zones d’insécurité</a:t>
            </a:r>
            <a:r>
              <a:rPr lang="fr-FR" dirty="0">
                <a:latin typeface="URW DIN Arabic"/>
              </a:rPr>
              <a:t> </a:t>
            </a:r>
            <a:r>
              <a:rPr lang="fr-FR" b="1" dirty="0">
                <a:latin typeface="URW DIN Arabic"/>
              </a:rPr>
              <a:t>et/ou centres dédiés</a:t>
            </a:r>
            <a:r>
              <a:rPr lang="fr-FR" dirty="0"/>
              <a:t> </a:t>
            </a:r>
            <a:r>
              <a:rPr lang="fr-FR" dirty="0">
                <a:latin typeface="URW DIN Arabic"/>
              </a:rPr>
              <a:t> </a:t>
            </a:r>
          </a:p>
          <a:p>
            <a:pPr marL="0" indent="0" algn="just">
              <a:buNone/>
            </a:pPr>
            <a:r>
              <a:rPr lang="fr-FR" sz="1700" dirty="0">
                <a:latin typeface="URW DIN Arabic"/>
              </a:rPr>
              <a:t>Il s’agit des lieux d’accueil des personnes vulnérables et divorcés sociaux (Bidonvilles, Prisons, Foyers religieux, Orphelinats, Centres des personnes en situation de handicap, etc.).</a:t>
            </a:r>
          </a:p>
          <a:p>
            <a:pPr marL="0" indent="0" algn="just">
              <a:buNone/>
            </a:pPr>
            <a:r>
              <a:rPr lang="fr-FR" sz="1700" dirty="0">
                <a:latin typeface="URW DIN Arabic"/>
              </a:rPr>
              <a:t>Groupes vulnérables:</a:t>
            </a:r>
          </a:p>
          <a:p>
            <a:pPr algn="just">
              <a:buFont typeface="Wingdings" pitchFamily="2" charset="2"/>
              <a:buChar char="§"/>
            </a:pPr>
            <a:r>
              <a:rPr lang="fr-FR" sz="1400" dirty="0">
                <a:latin typeface="URW DIN Arabic"/>
              </a:rPr>
              <a:t>Habitants des centres de promotion Sociale, centres d’accueils des jeunes filles, des orphelins et personnes vivant avec un handicap, etc.</a:t>
            </a:r>
          </a:p>
          <a:p>
            <a:pPr algn="just">
              <a:buFont typeface="Wingdings" pitchFamily="2" charset="2"/>
              <a:buChar char="§"/>
            </a:pPr>
            <a:r>
              <a:rPr lang="fr-FR" sz="1400" dirty="0">
                <a:latin typeface="URW DIN Arabic"/>
              </a:rPr>
              <a:t>Détenus ou prisonniers, Populations analphabètes…</a:t>
            </a:r>
          </a:p>
        </p:txBody>
      </p:sp>
    </p:spTree>
    <p:extLst>
      <p:ext uri="{BB962C8B-B14F-4D97-AF65-F5344CB8AC3E}">
        <p14:creationId xmlns:p14="http://schemas.microsoft.com/office/powerpoint/2010/main" val="3738942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                                                 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4ACB227-460B-6C4A-8F72-B5AE49CFD390}"/>
              </a:ext>
            </a:extLst>
          </p:cNvPr>
          <p:cNvSpPr txBox="1">
            <a:spLocks/>
          </p:cNvSpPr>
          <p:nvPr/>
        </p:nvSpPr>
        <p:spPr>
          <a:xfrm>
            <a:off x="203201" y="1228580"/>
            <a:ext cx="4248150" cy="2686340"/>
          </a:xfrm>
          <a:prstGeom prst="rect">
            <a:avLst/>
          </a:prstGeom>
          <a:ln>
            <a:solidFill>
              <a:srgbClr val="F26423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b="1" dirty="0">
                <a:latin typeface="URW DIN Arabic"/>
              </a:rPr>
              <a:t>Zones enclavées</a:t>
            </a:r>
            <a:r>
              <a:rPr lang="fr-FR" dirty="0">
                <a:latin typeface="URW DIN Arabic"/>
              </a:rPr>
              <a:t> : </a:t>
            </a:r>
          </a:p>
          <a:p>
            <a:pPr marL="0" indent="0" algn="just">
              <a:buNone/>
            </a:pPr>
            <a:r>
              <a:rPr lang="fr-FR" sz="1700" dirty="0">
                <a:latin typeface="URW DIN Arabic"/>
              </a:rPr>
              <a:t>Il s’agit des milieux ruraux difficiles d’accès en raison des barrières physiques (routes) et écologiques (eaux, forêts, etc.)</a:t>
            </a:r>
          </a:p>
          <a:p>
            <a:pPr marL="0" indent="0" algn="just">
              <a:buNone/>
            </a:pPr>
            <a:r>
              <a:rPr lang="fr-FR" sz="1700" dirty="0">
                <a:latin typeface="URW DIN Arabic"/>
              </a:rPr>
              <a:t>Groupes vulnérables:</a:t>
            </a:r>
          </a:p>
          <a:p>
            <a:pPr algn="just">
              <a:buFont typeface="Wingdings" pitchFamily="2" charset="2"/>
              <a:buChar char="§"/>
            </a:pPr>
            <a:r>
              <a:rPr lang="fr-FR" sz="1300" dirty="0">
                <a:latin typeface="URW DIN Arabic"/>
              </a:rPr>
              <a:t>Communautés des localités rurales très éloignées des centres villes</a:t>
            </a:r>
          </a:p>
          <a:p>
            <a:pPr algn="just">
              <a:buFont typeface="Wingdings" pitchFamily="2" charset="2"/>
              <a:buChar char="§"/>
            </a:pPr>
            <a:r>
              <a:rPr lang="fr-FR" sz="1300" dirty="0">
                <a:latin typeface="URW DIN Arabic"/>
              </a:rPr>
              <a:t>Communautés des localités lacustres</a:t>
            </a:r>
          </a:p>
          <a:p>
            <a:pPr algn="just">
              <a:buFont typeface="Wingdings" pitchFamily="2" charset="2"/>
              <a:buChar char="§"/>
            </a:pPr>
            <a:r>
              <a:rPr lang="fr-FR" sz="1300" dirty="0">
                <a:latin typeface="URW DIN Arabic"/>
              </a:rPr>
              <a:t>Communautés forestières.</a:t>
            </a:r>
          </a:p>
        </p:txBody>
      </p:sp>
      <p:pic>
        <p:nvPicPr>
          <p:cNvPr id="8" name="Picture 2" descr="Bénin • Fiche pays • PopulationData.net">
            <a:extLst>
              <a:ext uri="{FF2B5EF4-FFF2-40B4-BE49-F238E27FC236}">
                <a16:creationId xmlns:a16="http://schemas.microsoft.com/office/drawing/2014/main" id="{493BDCA4-B3F1-2E4A-91EB-34EACA2A70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405" y="970672"/>
            <a:ext cx="4330394" cy="306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297216-30D9-1942-B430-BDC5884CD7C8}"/>
              </a:ext>
            </a:extLst>
          </p:cNvPr>
          <p:cNvSpPr/>
          <p:nvPr/>
        </p:nvSpPr>
        <p:spPr>
          <a:xfrm>
            <a:off x="4610405" y="586264"/>
            <a:ext cx="2601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latin typeface="URW DIN Arabic"/>
              </a:rPr>
              <a:t>Zones difficiles d’accès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0578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49" y="273844"/>
            <a:ext cx="8257441" cy="585848"/>
          </a:xfrm>
        </p:spPr>
        <p:txBody>
          <a:bodyPr>
            <a:normAutofit/>
          </a:bodyPr>
          <a:lstStyle/>
          <a:p>
            <a:r>
              <a:rPr lang="fr-FR" sz="2300" b="1" dirty="0">
                <a:solidFill>
                  <a:srgbClr val="0E6B8C"/>
                </a:solidFill>
                <a:latin typeface="URW DIN Arabic" pitchFamily="2" charset="77"/>
              </a:rPr>
              <a:t>Cartographie des zones susceptibles d’exclusion au Bénin</a:t>
            </a:r>
            <a:endParaRPr lang="fr-FR" sz="23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715119"/>
              </p:ext>
            </p:extLst>
          </p:nvPr>
        </p:nvGraphicFramePr>
        <p:xfrm>
          <a:off x="507270" y="1076767"/>
          <a:ext cx="8257442" cy="341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343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1095375"/>
          </a:xfrm>
        </p:spPr>
        <p:txBody>
          <a:bodyPr>
            <a:normAutofit fontScale="90000"/>
          </a:bodyPr>
          <a:lstStyle/>
          <a:p>
            <a:br>
              <a:rPr lang="fr-FR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</a:br>
            <a:br>
              <a:rPr lang="fr-FR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</a:br>
            <a:r>
              <a:rPr lang="fr-FR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  <a:t> </a:t>
            </a:r>
            <a:br>
              <a:rPr lang="fr-FR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</a:br>
            <a:br>
              <a:rPr lang="fr-FR" sz="3600" b="1" dirty="0">
                <a:solidFill>
                  <a:srgbClr val="0E6B8C"/>
                </a:solidFill>
                <a:latin typeface="URW DIN Arabic" pitchFamily="2" charset="77"/>
                <a:cs typeface="URW DIN Arabic" pitchFamily="2" charset="77"/>
              </a:rPr>
            </a:br>
            <a:r>
              <a:rPr lang="fr-FR" sz="3600" b="1" dirty="0">
                <a:solidFill>
                  <a:srgbClr val="0E6B8C"/>
                </a:solidFill>
                <a:latin typeface="URW DIN Arabic" pitchFamily="2" charset="77"/>
              </a:rPr>
              <a:t>       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0778" y="273843"/>
            <a:ext cx="8122444" cy="4057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300" b="1" dirty="0">
                <a:latin typeface="URW DIN Arabic"/>
              </a:rPr>
              <a:t>Démarche inclusive </a:t>
            </a:r>
          </a:p>
          <a:p>
            <a:pPr>
              <a:buFont typeface="Wingdings" pitchFamily="2" charset="2"/>
              <a:buChar char="q"/>
            </a:pPr>
            <a:r>
              <a:rPr lang="fr-FR" dirty="0"/>
              <a:t>Une équipe dynamique a su associer les acteurs et outils adéquats pour la réalisation de l’étude cartographique;</a:t>
            </a:r>
          </a:p>
          <a:p>
            <a:pPr>
              <a:buFont typeface="Wingdings" pitchFamily="2" charset="2"/>
              <a:buChar char="q"/>
            </a:pPr>
            <a:r>
              <a:rPr lang="fr-FR" sz="1700" dirty="0">
                <a:latin typeface="URW DIN Arabic"/>
              </a:rPr>
              <a:t>Rencontre avec: </a:t>
            </a:r>
          </a:p>
          <a:p>
            <a:pPr marL="360363" indent="-176213">
              <a:buFont typeface="Wingdings" pitchFamily="2" charset="2"/>
              <a:buChar char="§"/>
            </a:pPr>
            <a:r>
              <a:rPr lang="fr-FR" sz="1700" dirty="0">
                <a:latin typeface="URW DIN Arabic"/>
              </a:rPr>
              <a:t>Autorités communales et locales</a:t>
            </a:r>
          </a:p>
          <a:p>
            <a:pPr marL="360363" indent="-176213">
              <a:buFont typeface="Wingdings" pitchFamily="2" charset="2"/>
              <a:buChar char="§"/>
            </a:pPr>
            <a:r>
              <a:rPr lang="fr-FR" sz="1700" dirty="0">
                <a:latin typeface="URW DIN Arabic"/>
              </a:rPr>
              <a:t>Responsables de:</a:t>
            </a:r>
          </a:p>
          <a:p>
            <a:pPr marL="538163" indent="-169863"/>
            <a:r>
              <a:rPr lang="fr-FR" sz="1700" dirty="0">
                <a:latin typeface="URW DIN Arabic"/>
              </a:rPr>
              <a:t>CPS</a:t>
            </a:r>
          </a:p>
          <a:p>
            <a:pPr marL="538163" indent="-169863"/>
            <a:r>
              <a:rPr lang="fr-FR" sz="1700" dirty="0">
                <a:latin typeface="URW DIN Arabic"/>
              </a:rPr>
              <a:t>CIEPA</a:t>
            </a:r>
          </a:p>
          <a:p>
            <a:pPr marL="538163" indent="-169863"/>
            <a:r>
              <a:rPr lang="fr-FR" sz="1700" dirty="0">
                <a:latin typeface="URW DIN Arabic"/>
              </a:rPr>
              <a:t>CAPE</a:t>
            </a:r>
          </a:p>
          <a:p>
            <a:pPr marL="538163" indent="-169863"/>
            <a:r>
              <a:rPr lang="fr-FR" sz="1700" dirty="0">
                <a:latin typeface="URW DIN Arabic"/>
              </a:rPr>
              <a:t>Maisons de transit, Orphelinats </a:t>
            </a:r>
            <a:r>
              <a:rPr lang="fr-FR" sz="1700" dirty="0" err="1">
                <a:latin typeface="URW DIN Arabic"/>
              </a:rPr>
              <a:t>etc</a:t>
            </a:r>
            <a:endParaRPr lang="fr-FR" sz="1700" dirty="0">
              <a:latin typeface="URW DIN Arabic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68E79AD-42FE-7B4D-9625-6A3CDA3A6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361"/>
          <a:stretch/>
        </p:blipFill>
        <p:spPr>
          <a:xfrm>
            <a:off x="4514849" y="2883496"/>
            <a:ext cx="4416765" cy="178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2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0E6B8C"/>
                </a:solidFill>
                <a:latin typeface="URW DIN Arabic" pitchFamily="2" charset="77"/>
              </a:rPr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3844"/>
            <a:ext cx="7886700" cy="1891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atin typeface="URW DIN Arabic"/>
              </a:rPr>
              <a:t>Le terrain</a:t>
            </a:r>
          </a:p>
          <a:p>
            <a:pPr marL="538163" indent="-169863"/>
            <a:r>
              <a:rPr lang="fr-FR" sz="1600" dirty="0">
                <a:latin typeface="URW DIN Arabic"/>
              </a:rPr>
              <a:t>L’équipe de terrain munie des outils nécessaires:</a:t>
            </a:r>
          </a:p>
          <a:p>
            <a:pPr marL="538163" indent="-169863"/>
            <a:r>
              <a:rPr lang="fr-FR" sz="1600" dirty="0">
                <a:latin typeface="URW DIN Arabic"/>
                <a:ea typeface="Calibri" panose="020F0502020204030204" pitchFamily="34" charset="0"/>
                <a:cs typeface="Times New Roman" panose="02020603050405020304" pitchFamily="18" charset="0"/>
              </a:rPr>
              <a:t>l’outil de collecte de données </a:t>
            </a:r>
            <a:r>
              <a:rPr lang="fr-FR" sz="1600" dirty="0" err="1">
                <a:latin typeface="URW DIN Arabic"/>
                <a:ea typeface="Calibri" panose="020F0502020204030204" pitchFamily="34" charset="0"/>
                <a:cs typeface="Times New Roman" panose="02020603050405020304" pitchFamily="18" charset="0"/>
              </a:rPr>
              <a:t>KoboCollect</a:t>
            </a:r>
            <a:r>
              <a:rPr lang="fr-FR" sz="1600" dirty="0">
                <a:latin typeface="URW DIN Arabic"/>
                <a:ea typeface="Calibri" panose="020F0502020204030204" pitchFamily="34" charset="0"/>
                <a:cs typeface="Times New Roman" panose="02020603050405020304" pitchFamily="18" charset="0"/>
              </a:rPr>
              <a:t> ; </a:t>
            </a:r>
          </a:p>
          <a:p>
            <a:pPr marL="538163" indent="-169863"/>
            <a:r>
              <a:rPr lang="fr-FR" sz="1600" dirty="0">
                <a:latin typeface="URW DIN Arabic"/>
                <a:ea typeface="Calibri" panose="020F0502020204030204" pitchFamily="34" charset="0"/>
                <a:cs typeface="Times New Roman" panose="02020603050405020304" pitchFamily="18" charset="0"/>
              </a:rPr>
              <a:t>la photo interprétation/identification des éléments structurants et lecture de cartes</a:t>
            </a:r>
          </a:p>
          <a:p>
            <a:pPr marL="538163" indent="-169863"/>
            <a:r>
              <a:rPr lang="fr-FR" sz="1600" b="1" dirty="0">
                <a:latin typeface="URW DIN Arabic"/>
              </a:rPr>
              <a:t>Les plans de zones (à l’échelle communale) de tout le pays. </a:t>
            </a:r>
          </a:p>
        </p:txBody>
      </p:sp>
      <p:pic>
        <p:nvPicPr>
          <p:cNvPr id="5" name="Image 60">
            <a:extLst>
              <a:ext uri="{FF2B5EF4-FFF2-40B4-BE49-F238E27FC236}">
                <a16:creationId xmlns:a16="http://schemas.microsoft.com/office/drawing/2014/main" id="{36FC0362-1209-4776-AD69-8C7D4D11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38" y="2249487"/>
            <a:ext cx="5499100" cy="198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353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5111" y="133203"/>
            <a:ext cx="7886700" cy="566214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rgbClr val="0E6B8C"/>
                </a:solidFill>
                <a:latin typeface="URW DIN Arabic" pitchFamily="2" charset="77"/>
              </a:rPr>
              <a:t>Réalisation des cartes 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699417"/>
            <a:ext cx="7886700" cy="445620"/>
          </a:xfrm>
        </p:spPr>
        <p:txBody>
          <a:bodyPr/>
          <a:lstStyle/>
          <a:p>
            <a:r>
              <a:rPr lang="fr-FR" sz="1600" dirty="0">
                <a:latin typeface="URW DIN Arabic"/>
              </a:rPr>
              <a:t>Des symboles pour faciliter la lecture et la compréhension des cartes</a:t>
            </a:r>
            <a:r>
              <a:rPr lang="fr-FR" dirty="0"/>
              <a:t>: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145037"/>
            <a:ext cx="5710881" cy="34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881" y="1309479"/>
            <a:ext cx="1776257" cy="3457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769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6443663" cy="566214"/>
          </a:xfrm>
        </p:spPr>
        <p:txBody>
          <a:bodyPr>
            <a:norm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Carte des zones frontalières</a:t>
            </a:r>
            <a:endParaRPr lang="fr-FR" sz="2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292816"/>
            <a:ext cx="4529504" cy="814715"/>
          </a:xfrm>
        </p:spPr>
        <p:txBody>
          <a:bodyPr/>
          <a:lstStyle/>
          <a:p>
            <a:r>
              <a:rPr lang="fr-FR" sz="1600" dirty="0">
                <a:latin typeface="URW DIN Arabic"/>
              </a:rPr>
              <a:t>Elle ressort les risques liés aux différentes localités caractérisant les zones frontalières du Bénin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055" y="273845"/>
            <a:ext cx="3353733" cy="4595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59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4412" y="123826"/>
            <a:ext cx="7886700" cy="447675"/>
          </a:xfrm>
        </p:spPr>
        <p:txBody>
          <a:bodyPr>
            <a:norm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Carte des zones enclavées   </a:t>
            </a:r>
            <a:endParaRPr lang="fr-FR" sz="2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4412" y="2243138"/>
            <a:ext cx="4703376" cy="521493"/>
          </a:xfrm>
        </p:spPr>
        <p:txBody>
          <a:bodyPr>
            <a:normAutofit lnSpcReduction="10000"/>
          </a:bodyPr>
          <a:lstStyle/>
          <a:p>
            <a:r>
              <a:rPr lang="fr-FR" sz="1600" dirty="0">
                <a:latin typeface="URW DIN Arabic"/>
              </a:rPr>
              <a:t>Appuie l’analyse des risques et mesures des zones enclavées</a:t>
            </a:r>
          </a:p>
          <a:p>
            <a:endParaRPr lang="fr-FR" sz="1600" dirty="0">
              <a:latin typeface="URW DIN Arabic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607" y="142282"/>
            <a:ext cx="3531799" cy="485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38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4411" y="133204"/>
            <a:ext cx="5224870" cy="566214"/>
          </a:xfrm>
        </p:spPr>
        <p:txBody>
          <a:bodyPr>
            <a:no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Carte des zones d’insécurité et/ou dédiées </a:t>
            </a:r>
            <a:endParaRPr lang="fr-FR" sz="2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1506" y="2120221"/>
            <a:ext cx="4700588" cy="651554"/>
          </a:xfrm>
        </p:spPr>
        <p:txBody>
          <a:bodyPr/>
          <a:lstStyle/>
          <a:p>
            <a:r>
              <a:rPr lang="fr-FR" sz="1600" dirty="0">
                <a:latin typeface="URW DIN Arabic"/>
              </a:rPr>
              <a:t>Permet l’analyse des risque de ces zones et des mesures à prendre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fr-FR" b="1" u="sng" dirty="0">
              <a:latin typeface="URW DIN Arabic"/>
            </a:endParaRPr>
          </a:p>
        </p:txBody>
      </p:sp>
      <p:pic>
        <p:nvPicPr>
          <p:cNvPr id="4" name="Imag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207169"/>
            <a:ext cx="3607596" cy="484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08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23747"/>
          </a:xfrm>
        </p:spPr>
        <p:txBody>
          <a:bodyPr>
            <a:norm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Apport de la cartographie  </a:t>
            </a:r>
            <a:endParaRPr lang="fr-FR" sz="2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864395"/>
            <a:ext cx="8001000" cy="407908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000" dirty="0">
                <a:latin typeface="URW DIN Arabic" pitchFamily="2" charset="77"/>
                <a:cs typeface="URW DIN Arabic" pitchFamily="2" charset="77"/>
              </a:rPr>
              <a:t>A plus d’un titre la cartographie contribue à l’inclusion:</a:t>
            </a:r>
          </a:p>
          <a:p>
            <a:pPr algn="just"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000" dirty="0">
                <a:latin typeface="URW DIN Arabic" pitchFamily="2" charset="77"/>
                <a:cs typeface="URW DIN Arabic" pitchFamily="2" charset="77"/>
              </a:rPr>
              <a:t> L’identification avec plus d’acuité des poches d’exclusion liées:</a:t>
            </a:r>
          </a:p>
          <a:p>
            <a:pPr marL="488950" indent="-169863" algn="just">
              <a:lnSpc>
                <a:spcPct val="100000"/>
              </a:lnSpc>
              <a:spcBef>
                <a:spcPts val="0"/>
              </a:spcBef>
            </a:pPr>
            <a:r>
              <a:rPr lang="fr-FR" sz="2000" dirty="0">
                <a:latin typeface="URW DIN Arabic" pitchFamily="2" charset="77"/>
                <a:cs typeface="URW DIN Arabic" pitchFamily="2" charset="77"/>
              </a:rPr>
              <a:t>aux zones frontalières;</a:t>
            </a:r>
          </a:p>
          <a:p>
            <a:pPr marL="488950" indent="-169863" algn="just">
              <a:lnSpc>
                <a:spcPct val="100000"/>
              </a:lnSpc>
              <a:spcBef>
                <a:spcPts val="0"/>
              </a:spcBef>
            </a:pPr>
            <a:r>
              <a:rPr lang="fr-FR" sz="2000" dirty="0">
                <a:latin typeface="URW DIN Arabic" pitchFamily="2" charset="77"/>
                <a:cs typeface="URW DIN Arabic" pitchFamily="2" charset="77"/>
              </a:rPr>
              <a:t>aux zones enclavées;</a:t>
            </a:r>
          </a:p>
          <a:p>
            <a:pPr marL="488950" indent="-169863" algn="just">
              <a:lnSpc>
                <a:spcPct val="100000"/>
              </a:lnSpc>
              <a:spcBef>
                <a:spcPts val="0"/>
              </a:spcBef>
            </a:pPr>
            <a:r>
              <a:rPr lang="fr-FR" sz="2000" dirty="0">
                <a:latin typeface="URW DIN Arabic" pitchFamily="2" charset="77"/>
                <a:cs typeface="URW DIN Arabic" pitchFamily="2" charset="77"/>
              </a:rPr>
              <a:t>aux zones d’insécurités et /ou centres dédiés.</a:t>
            </a:r>
          </a:p>
          <a:p>
            <a:pPr algn="just"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000" dirty="0">
                <a:latin typeface="URW DIN Arabic" pitchFamily="2" charset="77"/>
                <a:cs typeface="URW DIN Arabic" pitchFamily="2" charset="77"/>
              </a:rPr>
              <a:t>La cartographie contribue essentiellement à disposer de la photographie de la répartition démographique en vue de la définition des options les plus efficaces possibles pour une large couverture et l’inclusion totale.</a:t>
            </a:r>
          </a:p>
        </p:txBody>
      </p:sp>
    </p:spTree>
    <p:extLst>
      <p:ext uri="{BB962C8B-B14F-4D97-AF65-F5344CB8AC3E}">
        <p14:creationId xmlns:p14="http://schemas.microsoft.com/office/powerpoint/2010/main" val="1158913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188117"/>
            <a:ext cx="7886700" cy="461962"/>
          </a:xfrm>
        </p:spPr>
        <p:txBody>
          <a:bodyPr>
            <a:no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La cartographie un atout au recensement inclusif</a:t>
            </a:r>
            <a:endParaRPr lang="fr-FR" sz="2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7205" y="854868"/>
            <a:ext cx="8165307" cy="33456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dirty="0">
                <a:latin typeface="URW DIN Arabic"/>
              </a:rPr>
              <a:t>La cartographie des trois zones réalisée permettra de:</a:t>
            </a:r>
          </a:p>
          <a:p>
            <a:pPr marL="0" indent="0" algn="just">
              <a:buNone/>
            </a:pPr>
            <a:endParaRPr lang="fr-FR" sz="2000" dirty="0">
              <a:latin typeface="URW DIN Arabic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000" dirty="0">
                <a:latin typeface="URW DIN Arabic"/>
              </a:rPr>
              <a:t>disposer d’un protocole de recensement inclusif: Car les barrières géographiques, ethniques, culturelles, religieuses,… sont identifiées et des mesures prises;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000" dirty="0">
                <a:latin typeface="URW DIN Arabic"/>
              </a:rPr>
              <a:t>prévoir le dispositif à mettre en place et où, lors du recensement pour chaque catégorie/cibles vulnérables y compris les VBG;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000" dirty="0">
                <a:latin typeface="URW DIN Arabic"/>
              </a:rPr>
              <a:t>renforcer l’analyse des mesures sécuritaires à prévoir pour les risques spécifiques à chaque zone;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000" dirty="0">
                <a:latin typeface="URW DIN Arabic"/>
              </a:rPr>
              <a:t>faciliter l’élaboration du plan de mobilité des agents et des kits.</a:t>
            </a:r>
          </a:p>
        </p:txBody>
      </p:sp>
    </p:spTree>
    <p:extLst>
      <p:ext uri="{BB962C8B-B14F-4D97-AF65-F5344CB8AC3E}">
        <p14:creationId xmlns:p14="http://schemas.microsoft.com/office/powerpoint/2010/main" val="1930958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0048" y="125162"/>
            <a:ext cx="7886700" cy="539208"/>
          </a:xfrm>
        </p:spPr>
        <p:txBody>
          <a:bodyPr>
            <a:norm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Les mesures suites aux risques  </a:t>
            </a:r>
            <a:endParaRPr lang="fr-FR" sz="21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42858"/>
              </p:ext>
            </p:extLst>
          </p:nvPr>
        </p:nvGraphicFramePr>
        <p:xfrm>
          <a:off x="450057" y="535274"/>
          <a:ext cx="8358187" cy="40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49">
                  <a:extLst>
                    <a:ext uri="{9D8B030D-6E8A-4147-A177-3AD203B41FA5}">
                      <a16:colId xmlns:a16="http://schemas.microsoft.com/office/drawing/2014/main" val="2615950084"/>
                    </a:ext>
                  </a:extLst>
                </a:gridCol>
                <a:gridCol w="6586538">
                  <a:extLst>
                    <a:ext uri="{9D8B030D-6E8A-4147-A177-3AD203B41FA5}">
                      <a16:colId xmlns:a16="http://schemas.microsoft.com/office/drawing/2014/main" val="3266322762"/>
                    </a:ext>
                  </a:extLst>
                </a:gridCol>
              </a:tblGrid>
              <a:tr h="291007">
                <a:tc>
                  <a:txBody>
                    <a:bodyPr/>
                    <a:lstStyle/>
                    <a:p>
                      <a:r>
                        <a:rPr lang="fr-FR" dirty="0">
                          <a:latin typeface="URW DIN Arabic" pitchFamily="2" charset="77"/>
                          <a:cs typeface="URW DIN Arabic" pitchFamily="2" charset="77"/>
                        </a:rPr>
                        <a:t>Zones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B8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URW DIN Arabic" pitchFamily="2" charset="77"/>
                          <a:cs typeface="URW DIN Arabic" pitchFamily="2" charset="77"/>
                        </a:rPr>
                        <a:t>Mesures prises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B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268752"/>
                  </a:ext>
                </a:extLst>
              </a:tr>
              <a:tr h="1086212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URW DIN Arabic" pitchFamily="2" charset="77"/>
                          <a:cs typeface="URW DIN Arabic" pitchFamily="2" charset="77"/>
                        </a:rPr>
                        <a:t>Zones  frontalières </a:t>
                      </a:r>
                    </a:p>
                    <a:p>
                      <a:endParaRPr lang="fr-FR" dirty="0">
                        <a:latin typeface="URW DIN Arabic" pitchFamily="2" charset="77"/>
                        <a:cs typeface="URW DIN Arabic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Créer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des conditions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favorables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pour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l’accès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aux services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sociaux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communautaires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Mettre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en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place un plan de communication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adapté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à travers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plusieurs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canaux et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les </a:t>
                      </a:r>
                      <a:r>
                        <a:rPr lang="en-US" sz="1350" b="1" kern="1200" baseline="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langues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locales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="1" kern="1200" baseline="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Mesures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baseline="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spécifiques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baseline="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sont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baseline="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prises</a:t>
                      </a: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pour les VBG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…</a:t>
                      </a:r>
                      <a:endParaRPr lang="fr-FR" dirty="0">
                        <a:latin typeface="URW DIN Arabic" pitchFamily="2" charset="77"/>
                        <a:cs typeface="URW DIN Arabic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758902"/>
                  </a:ext>
                </a:extLst>
              </a:tr>
              <a:tr h="901903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URW DIN Arabic" pitchFamily="2" charset="77"/>
                          <a:cs typeface="URW DIN Arabic" pitchFamily="2" charset="77"/>
                        </a:rPr>
                        <a:t>Zones enclavées</a:t>
                      </a:r>
                      <a:r>
                        <a:rPr lang="fr-FR" dirty="0">
                          <a:latin typeface="URW DIN Arabic" pitchFamily="2" charset="77"/>
                          <a:cs typeface="URW DIN Arabic" pitchFamily="2" charset="77"/>
                        </a:rPr>
                        <a:t> </a:t>
                      </a:r>
                    </a:p>
                    <a:p>
                      <a:endParaRPr lang="fr-FR" dirty="0">
                        <a:latin typeface="URW DIN Arabic" pitchFamily="2" charset="77"/>
                        <a:cs typeface="URW DIN Arabic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Tx/>
                        <a:buChar char="-"/>
                      </a:pPr>
                      <a:r>
                        <a:rPr lang="fr-FR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Impliquer les populations des zones reculées dans le projet</a:t>
                      </a:r>
                      <a:r>
                        <a:rPr lang="fr-FR" sz="1350" b="0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;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r-FR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Organiser des campagnes de sensibilisation dans les zones reculées en tenant compte du calendrier agricole et ou des us et coutumes des communautés enclavées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r-FR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Mesure</a:t>
                      </a:r>
                      <a:r>
                        <a:rPr lang="fr-FR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 spécifiques prises pour les VBG</a:t>
                      </a:r>
                      <a:endParaRPr lang="fr-FR" sz="1350" kern="1200" dirty="0">
                        <a:solidFill>
                          <a:schemeClr val="dk1"/>
                        </a:solidFill>
                        <a:effectLst/>
                        <a:latin typeface="URW DIN Arabic" pitchFamily="2" charset="77"/>
                        <a:ea typeface="+mn-ea"/>
                        <a:cs typeface="URW DIN Arabic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997685"/>
                  </a:ext>
                </a:extLst>
              </a:tr>
              <a:tr h="901903">
                <a:tc>
                  <a:txBody>
                    <a:bodyPr/>
                    <a:lstStyle/>
                    <a:p>
                      <a:r>
                        <a:rPr lang="fr-FR" sz="1350" b="1" kern="1200" dirty="0">
                          <a:solidFill>
                            <a:schemeClr val="dk1"/>
                          </a:solidFill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Zones d’insécurités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Tx/>
                        <a:buChar char="-"/>
                      </a:pPr>
                      <a:r>
                        <a:rPr lang="fr-FR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Renforcer les mesures sécuritaires au niveau des localités d’insécurités</a:t>
                      </a:r>
                      <a:endParaRPr lang="fr-FR" sz="1350" b="0" kern="1200" dirty="0">
                        <a:solidFill>
                          <a:schemeClr val="dk1"/>
                        </a:solidFill>
                        <a:effectLst/>
                        <a:latin typeface="URW DIN Arabic" pitchFamily="2" charset="77"/>
                        <a:ea typeface="+mn-ea"/>
                        <a:cs typeface="URW DIN Arabic" pitchFamily="2" charset="77"/>
                      </a:endParaRP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Travailler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en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partenariat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avec les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responsables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des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centres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pour assurer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leur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accompagnement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;</a:t>
                      </a:r>
                      <a:endParaRPr lang="fr-FR" sz="1350" kern="1200" dirty="0">
                        <a:solidFill>
                          <a:schemeClr val="dk1"/>
                        </a:solidFill>
                        <a:effectLst/>
                        <a:latin typeface="URW DIN Arabic" pitchFamily="2" charset="77"/>
                        <a:ea typeface="+mn-ea"/>
                        <a:cs typeface="URW DIN Arabic" pitchFamily="2" charset="77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S’appuyer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sur les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résidents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de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ces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centres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de divorcés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sociaux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pour les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opérations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  <a:r>
                        <a:rPr lang="en-US" sz="1350" b="1" kern="1200" dirty="0" err="1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d’enrôlement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350" b="1" kern="120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Mesure</a:t>
                      </a:r>
                      <a:r>
                        <a:rPr lang="fr-FR" sz="1350" b="1" kern="1200" baseline="0" dirty="0">
                          <a:solidFill>
                            <a:schemeClr val="dk1"/>
                          </a:solidFill>
                          <a:effectLst/>
                          <a:latin typeface="URW DIN Arabic" pitchFamily="2" charset="77"/>
                          <a:ea typeface="+mn-ea"/>
                          <a:cs typeface="URW DIN Arabic" pitchFamily="2" charset="77"/>
                        </a:rPr>
                        <a:t>s spécifiques prises pour les VBG;</a:t>
                      </a:r>
                      <a:endParaRPr lang="fr-FR" sz="1350" kern="1200" dirty="0">
                        <a:solidFill>
                          <a:schemeClr val="dk1"/>
                        </a:solidFill>
                        <a:effectLst/>
                        <a:latin typeface="URW DIN Arabic" pitchFamily="2" charset="77"/>
                        <a:ea typeface="+mn-ea"/>
                        <a:cs typeface="URW DIN Arabic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554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854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4412" y="209550"/>
            <a:ext cx="7886700" cy="497681"/>
          </a:xfrm>
        </p:spPr>
        <p:txBody>
          <a:bodyPr>
            <a:normAutofit/>
          </a:bodyPr>
          <a:lstStyle/>
          <a:p>
            <a:r>
              <a:rPr lang="fr-FR" sz="2100" b="1" dirty="0">
                <a:solidFill>
                  <a:srgbClr val="0E6B8C"/>
                </a:solidFill>
                <a:latin typeface="URW DIN Arabic" pitchFamily="2" charset="77"/>
              </a:rPr>
              <a:t>Conclusion</a:t>
            </a:r>
            <a:endParaRPr lang="fr-FR" sz="2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8642" y="707231"/>
            <a:ext cx="8272463" cy="3518298"/>
          </a:xfrm>
        </p:spPr>
        <p:txBody>
          <a:bodyPr>
            <a:normAutofit/>
          </a:bodyPr>
          <a:lstStyle/>
          <a:p>
            <a:pPr algn="just"/>
            <a:r>
              <a:rPr lang="fr-FR" dirty="0">
                <a:latin typeface="URW DIN Arabic"/>
              </a:rPr>
              <a:t>Un plan a été proposé pour la gestion des risques et la concrétisation des mesures prises;</a:t>
            </a:r>
          </a:p>
          <a:p>
            <a:pPr algn="just"/>
            <a:r>
              <a:rPr lang="fr-FR" b="1" dirty="0">
                <a:latin typeface="URW DIN Arabic"/>
              </a:rPr>
              <a:t>L’étude sur l’EEISG </a:t>
            </a:r>
            <a:r>
              <a:rPr lang="fr-FR" b="1" dirty="0" err="1">
                <a:latin typeface="URW DIN Arabic"/>
              </a:rPr>
              <a:t>dprojet</a:t>
            </a:r>
            <a:r>
              <a:rPr lang="fr-FR" b="1" dirty="0">
                <a:latin typeface="URW DIN Arabic"/>
              </a:rPr>
              <a:t> WURI BENIN a montré que la cartographie est un véritable outil d’inclusion sociale et genre</a:t>
            </a:r>
            <a:r>
              <a:rPr lang="fr-FR" dirty="0">
                <a:latin typeface="URW DIN Arabic"/>
              </a:rPr>
              <a:t>;</a:t>
            </a:r>
          </a:p>
          <a:p>
            <a:pPr algn="just"/>
            <a:r>
              <a:rPr lang="fr-FR" dirty="0">
                <a:latin typeface="URW DIN Arabic"/>
              </a:rPr>
              <a:t>Elle a également prouvé que  les risques environnementaux sont non moins négligeables lorsque l’accent est mis sur les aspects  géographiques; </a:t>
            </a:r>
          </a:p>
          <a:p>
            <a:pPr algn="just"/>
            <a:r>
              <a:rPr lang="fr-FR" dirty="0">
                <a:latin typeface="URW DIN Arabic"/>
              </a:rPr>
              <a:t>Une carte est réalisée par commune et montre les  zones spécifiques aux quelles le projet doit rester sensible;</a:t>
            </a:r>
          </a:p>
          <a:p>
            <a:pPr algn="just"/>
            <a:r>
              <a:rPr lang="fr-FR" b="1" dirty="0">
                <a:latin typeface="URW DIN Arabic"/>
              </a:rPr>
              <a:t>Les 77 cartes peuvent être consultées </a:t>
            </a:r>
          </a:p>
        </p:txBody>
      </p:sp>
    </p:spTree>
    <p:extLst>
      <p:ext uri="{BB962C8B-B14F-4D97-AF65-F5344CB8AC3E}">
        <p14:creationId xmlns:p14="http://schemas.microsoft.com/office/powerpoint/2010/main" val="1605264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t="-10000" r="-14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10FC-856E-D449-B536-469B266C1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202" y="2395959"/>
            <a:ext cx="1697861" cy="550386"/>
          </a:xfrm>
        </p:spPr>
        <p:txBody>
          <a:bodyPr/>
          <a:lstStyle/>
          <a:p>
            <a:r>
              <a:rPr lang="fr-BJ" b="1" dirty="0">
                <a:latin typeface="URW DIN Arabic" pitchFamily="2" charset="77"/>
                <a:cs typeface="URW DIN Arabic" pitchFamily="2" charset="77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24512093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4065</TotalTime>
  <Words>1183</Words>
  <Application>Microsoft Macintosh PowerPoint</Application>
  <PresentationFormat>Affichage à l'écran (16:9)</PresentationFormat>
  <Paragraphs>133</Paragraphs>
  <Slides>20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URW DIN Arabic</vt:lpstr>
      <vt:lpstr>Wingdings</vt:lpstr>
      <vt:lpstr>Thème Office</vt:lpstr>
      <vt:lpstr>PRISE EN COMPTE HOLISTIQUE DE L’INCLUSION SOCIALE ET GENRE DANS LE PROJET WURI-BENIN: APPORT DE LA CARTOGRAPHIE</vt:lpstr>
      <vt:lpstr>PLAN  </vt:lpstr>
      <vt:lpstr>Introduction                                   </vt:lpstr>
      <vt:lpstr>Présentation PowerPoint</vt:lpstr>
      <vt:lpstr>Grands enjeux de la prise en compte de l’inclusion à WURI-BÉNIN                                                               </vt:lpstr>
      <vt:lpstr>Présentation PowerPoint</vt:lpstr>
      <vt:lpstr>                                                                     </vt:lpstr>
      <vt:lpstr>                                                                      </vt:lpstr>
      <vt:lpstr>Cartographie des zones susceptibles d’exclusion au Bénin</vt:lpstr>
      <vt:lpstr>                </vt:lpstr>
      <vt:lpstr> </vt:lpstr>
      <vt:lpstr>Réalisation des cartes </vt:lpstr>
      <vt:lpstr>Carte des zones frontalières</vt:lpstr>
      <vt:lpstr>Carte des zones enclavées   </vt:lpstr>
      <vt:lpstr>Carte des zones d’insécurité et/ou dédiées </vt:lpstr>
      <vt:lpstr>Apport de la cartographie  </vt:lpstr>
      <vt:lpstr>La cartographie un atout au recensement inclusif</vt:lpstr>
      <vt:lpstr>Les mesures suites aux risques  </vt:lpstr>
      <vt:lpstr>Conclusion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ADOKO</dc:creator>
  <cp:lastModifiedBy>Thibag</cp:lastModifiedBy>
  <cp:revision>205</cp:revision>
  <dcterms:created xsi:type="dcterms:W3CDTF">2021-02-13T10:35:20Z</dcterms:created>
  <dcterms:modified xsi:type="dcterms:W3CDTF">2022-02-21T17:46:56Z</dcterms:modified>
</cp:coreProperties>
</file>